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341" r:id="rId2"/>
    <p:sldId id="342" r:id="rId3"/>
    <p:sldId id="344" r:id="rId4"/>
    <p:sldId id="345" r:id="rId5"/>
    <p:sldId id="340" r:id="rId6"/>
    <p:sldId id="346" r:id="rId7"/>
    <p:sldId id="347" r:id="rId8"/>
    <p:sldId id="343" r:id="rId9"/>
    <p:sldId id="324" r:id="rId10"/>
    <p:sldId id="321" r:id="rId11"/>
    <p:sldId id="269" r:id="rId12"/>
    <p:sldId id="322" r:id="rId13"/>
    <p:sldId id="286" r:id="rId14"/>
    <p:sldId id="337" r:id="rId15"/>
    <p:sldId id="338" r:id="rId16"/>
    <p:sldId id="325" r:id="rId17"/>
    <p:sldId id="277" r:id="rId18"/>
    <p:sldId id="348" r:id="rId19"/>
    <p:sldId id="349" r:id="rId20"/>
    <p:sldId id="350" r:id="rId21"/>
    <p:sldId id="339"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Lst>
  <p:sldSz cx="9144000" cy="5143500" type="screen16x9"/>
  <p:notesSz cx="6858000" cy="9144000"/>
  <p:embeddedFontLs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boldItalic r:id="rId45"/>
    </p:embeddedFont>
    <p:embeddedFont>
      <p:font typeface="Segoe UI" panose="020B0502040204020203" pitchFamily="34" charset="0"/>
      <p:regular r:id="rId46"/>
      <p:bold r:id="rId47"/>
      <p:italic r:id="rId48"/>
      <p:boldItalic r:id="rId49"/>
    </p:embeddedFont>
    <p:embeddedFont>
      <p:font typeface="SVN-Comic Sans MS" panose="020B0604020202020204" charset="0"/>
      <p:regular r:id="rId50"/>
    </p:embeddedFont>
    <p:embeddedFont>
      <p:font typeface="SVN-Internation"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2" roundtripDataSignature="AMtx7miy+kvUKonSXv6VgSxzOBpKrYfM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A078E8-7CD6-4276-BDC6-88DFD873D02E}">
  <a:tblStyle styleId="{91A078E8-7CD6-4276-BDC6-88DFD873D02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2" d="100"/>
          <a:sy n="102" d="100"/>
        </p:scale>
        <p:origin x="8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10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102"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75149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32496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2" name="Google Shape;19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7939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p>
        </p:txBody>
      </p:sp>
    </p:spTree>
    <p:extLst>
      <p:ext uri="{BB962C8B-B14F-4D97-AF65-F5344CB8AC3E}">
        <p14:creationId xmlns:p14="http://schemas.microsoft.com/office/powerpoint/2010/main" val="177899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683130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3129146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4" name="Google Shape;213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1284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Vd KPI: Nếu công ty đặt mục tiêu kiếm nhiều lợi nhuận hơn trong năm tới, thì có thể đo lường KPI theo tăng trưởng bán hàng, lợi nhuận biên và chi phí vận hành. </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300" i="1">
                <a:solidFill>
                  <a:srgbClr val="001633"/>
                </a:solidFill>
              </a:rPr>
              <a:t>Nếu công ty muốn đo lường hiệu quả của phòng nhân sự thì có thể đo lường KPI theo hiệu quả tuyển dụng, chất lượng đào tạo, năng suất của nguồn nhân lực.</a:t>
            </a:r>
            <a:endParaRPr sz="1300" i="1">
              <a:solidFill>
                <a:srgbClr val="001633"/>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rất nhiều loại đơn vị KPI: theo số đếm (biến rời rạc), %, tổng (biến liên tục), trung bình, tỉ lệ, ...</a:t>
            </a:r>
            <a:endParaRPr sz="1300" i="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400">
                <a:solidFill>
                  <a:schemeClr val="dk1"/>
                </a:solidFill>
              </a:rPr>
              <a:t>Có 2 loại KPI:</a:t>
            </a:r>
            <a:endParaRPr sz="1400">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lược (ảnh hưởng đến sự sống còn): </a:t>
            </a:r>
            <a:r>
              <a:rPr lang="en-US" sz="1400" i="1">
                <a:solidFill>
                  <a:schemeClr val="dk1"/>
                </a:solidFill>
              </a:rPr>
              <a:t>vd phải đạt bao nhiu lợi nhuận doanh nghiệp mới tồn tại đc </a:t>
            </a:r>
            <a:endParaRPr sz="1400" i="1">
              <a:solidFill>
                <a:schemeClr val="dk1"/>
              </a:solidFill>
            </a:endParaRPr>
          </a:p>
          <a:p>
            <a:pPr marL="457200" lvl="0" indent="-317500" algn="l" rtl="0">
              <a:lnSpc>
                <a:spcPct val="100000"/>
              </a:lnSpc>
              <a:spcBef>
                <a:spcPts val="0"/>
              </a:spcBef>
              <a:spcAft>
                <a:spcPts val="0"/>
              </a:spcAft>
              <a:buClr>
                <a:schemeClr val="dk1"/>
              </a:buClr>
              <a:buSzPts val="1400"/>
              <a:buChar char="●"/>
            </a:pPr>
            <a:r>
              <a:rPr lang="en-US" sz="1400">
                <a:solidFill>
                  <a:schemeClr val="dk1"/>
                </a:solidFill>
              </a:rPr>
              <a:t>KPI theo chiến thuật (hoạt động nhỏ giúp đến gần hơn với mục tiêu chiến lược): </a:t>
            </a:r>
            <a:r>
              <a:rPr lang="en-US" sz="1400" i="1">
                <a:solidFill>
                  <a:schemeClr val="dk1"/>
                </a:solidFill>
              </a:rPr>
              <a:t>vd tuyển bao nhiu nhân sự, but tuyển đủ người cũng chưa đảm bảo sẽ đạt được doanh thu</a:t>
            </a:r>
            <a:endParaRPr sz="1400" i="1">
              <a:solidFill>
                <a:schemeClr val="dk1"/>
              </a:solidFill>
            </a:endParaRPr>
          </a:p>
          <a:p>
            <a:pPr marL="0" lvl="0" indent="0" algn="l" rtl="0">
              <a:lnSpc>
                <a:spcPct val="100000"/>
              </a:lnSpc>
              <a:spcBef>
                <a:spcPts val="0"/>
              </a:spcBef>
              <a:spcAft>
                <a:spcPts val="0"/>
              </a:spcAft>
              <a:buClr>
                <a:srgbClr val="001633"/>
              </a:buClr>
              <a:buSzPts val="1100"/>
              <a:buFont typeface="Arial"/>
              <a:buNone/>
            </a:pPr>
            <a:endParaRPr sz="1300" i="1">
              <a:solidFill>
                <a:schemeClr val="dk1"/>
              </a:solidFill>
            </a:endParaRPr>
          </a:p>
          <a:p>
            <a:pPr marL="0" lvl="0" indent="0" algn="l" rtl="0">
              <a:lnSpc>
                <a:spcPct val="100000"/>
              </a:lnSpc>
              <a:spcBef>
                <a:spcPts val="0"/>
              </a:spcBef>
              <a:spcAft>
                <a:spcPts val="0"/>
              </a:spcAft>
              <a:buSzPts val="1100"/>
              <a:buNone/>
            </a:pPr>
            <a:endParaRPr sz="1400">
              <a:solidFill>
                <a:schemeClr val="dk1"/>
              </a:solidFill>
            </a:endParaRPr>
          </a:p>
        </p:txBody>
      </p:sp>
    </p:spTree>
    <p:extLst>
      <p:ext uri="{BB962C8B-B14F-4D97-AF65-F5344CB8AC3E}">
        <p14:creationId xmlns:p14="http://schemas.microsoft.com/office/powerpoint/2010/main" val="1399702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78"/>
          <p:cNvSpPr txBox="1">
            <a:spLocks noGrp="1"/>
          </p:cNvSpPr>
          <p:nvPr>
            <p:ph type="title"/>
          </p:nvPr>
        </p:nvSpPr>
        <p:spPr>
          <a:xfrm>
            <a:off x="938500" y="445025"/>
            <a:ext cx="57357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35" name="Google Shape;135;p78"/>
          <p:cNvSpPr txBox="1">
            <a:spLocks noGrp="1"/>
          </p:cNvSpPr>
          <p:nvPr>
            <p:ph type="subTitle" idx="1"/>
          </p:nvPr>
        </p:nvSpPr>
        <p:spPr>
          <a:xfrm>
            <a:off x="5817050" y="2435925"/>
            <a:ext cx="2556300" cy="204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6"/>
          <p:cNvSpPr txBox="1">
            <a:spLocks noGrp="1"/>
          </p:cNvSpPr>
          <p:nvPr>
            <p:ph type="title"/>
          </p:nvPr>
        </p:nvSpPr>
        <p:spPr>
          <a:xfrm>
            <a:off x="3762670" y="3177750"/>
            <a:ext cx="3068700" cy="59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 name="Google Shape;19;p36"/>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803"/>
              </a:scheme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endParaRPr/>
          </a:p>
        </p:txBody>
      </p:sp>
      <p:sp>
        <p:nvSpPr>
          <p:cNvPr id="20" name="Google Shape;20;p36"/>
          <p:cNvSpPr txBox="1">
            <a:spLocks noGrp="1"/>
          </p:cNvSpPr>
          <p:nvPr>
            <p:ph type="subTitle" idx="1"/>
          </p:nvPr>
        </p:nvSpPr>
        <p:spPr>
          <a:xfrm>
            <a:off x="3762670" y="3720650"/>
            <a:ext cx="3068700" cy="4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97562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85"/>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51" name="Google Shape;151;p85"/>
          <p:cNvSpPr txBox="1">
            <a:spLocks noGrp="1"/>
          </p:cNvSpPr>
          <p:nvPr>
            <p:ph type="body" idx="1"/>
          </p:nvPr>
        </p:nvSpPr>
        <p:spPr>
          <a:xfrm>
            <a:off x="938500"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152" name="Google Shape;152;p85"/>
          <p:cNvSpPr txBox="1">
            <a:spLocks noGrp="1"/>
          </p:cNvSpPr>
          <p:nvPr>
            <p:ph type="body" idx="2"/>
          </p:nvPr>
        </p:nvSpPr>
        <p:spPr>
          <a:xfrm>
            <a:off x="5037525" y="1659275"/>
            <a:ext cx="31869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68204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59"/>
          <p:cNvSpPr txBox="1">
            <a:spLocks noGrp="1"/>
          </p:cNvSpPr>
          <p:nvPr>
            <p:ph type="title"/>
          </p:nvPr>
        </p:nvSpPr>
        <p:spPr>
          <a:xfrm>
            <a:off x="353849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5" name="Google Shape;45;p59"/>
          <p:cNvSpPr txBox="1">
            <a:spLocks noGrp="1"/>
          </p:cNvSpPr>
          <p:nvPr>
            <p:ph type="subTitle" idx="1"/>
          </p:nvPr>
        </p:nvSpPr>
        <p:spPr>
          <a:xfrm>
            <a:off x="353849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6" name="Google Shape;46;p59"/>
          <p:cNvSpPr txBox="1">
            <a:spLocks noGrp="1"/>
          </p:cNvSpPr>
          <p:nvPr>
            <p:ph type="title" idx="2"/>
          </p:nvPr>
        </p:nvSpPr>
        <p:spPr>
          <a:xfrm>
            <a:off x="6028553"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7" name="Google Shape;47;p59"/>
          <p:cNvSpPr txBox="1">
            <a:spLocks noGrp="1"/>
          </p:cNvSpPr>
          <p:nvPr>
            <p:ph type="subTitle" idx="3"/>
          </p:nvPr>
        </p:nvSpPr>
        <p:spPr>
          <a:xfrm>
            <a:off x="6028553"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p59"/>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9" name="Google Shape;49;p59"/>
          <p:cNvSpPr txBox="1">
            <a:spLocks noGrp="1"/>
          </p:cNvSpPr>
          <p:nvPr>
            <p:ph type="title" idx="5"/>
          </p:nvPr>
        </p:nvSpPr>
        <p:spPr>
          <a:xfrm>
            <a:off x="1048447" y="2767975"/>
            <a:ext cx="2067000" cy="54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0" name="Google Shape;50;p59"/>
          <p:cNvSpPr txBox="1">
            <a:spLocks noGrp="1"/>
          </p:cNvSpPr>
          <p:nvPr>
            <p:ph type="subTitle" idx="6"/>
          </p:nvPr>
        </p:nvSpPr>
        <p:spPr>
          <a:xfrm>
            <a:off x="1048447" y="3452875"/>
            <a:ext cx="20670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extLst>
      <p:ext uri="{BB962C8B-B14F-4D97-AF65-F5344CB8AC3E}">
        <p14:creationId xmlns:p14="http://schemas.microsoft.com/office/powerpoint/2010/main" val="78071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75"/>
          <p:cNvSpPr txBox="1">
            <a:spLocks noGrp="1"/>
          </p:cNvSpPr>
          <p:nvPr>
            <p:ph type="title"/>
          </p:nvPr>
        </p:nvSpPr>
        <p:spPr>
          <a:xfrm>
            <a:off x="938500" y="445025"/>
            <a:ext cx="50436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19" name="Google Shape;119;p75"/>
          <p:cNvSpPr txBox="1">
            <a:spLocks noGrp="1"/>
          </p:cNvSpPr>
          <p:nvPr>
            <p:ph type="title" idx="2"/>
          </p:nvPr>
        </p:nvSpPr>
        <p:spPr>
          <a:xfrm>
            <a:off x="1338238" y="2359825"/>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0" name="Google Shape;120;p75"/>
          <p:cNvSpPr txBox="1">
            <a:spLocks noGrp="1"/>
          </p:cNvSpPr>
          <p:nvPr>
            <p:ph type="subTitle" idx="1"/>
          </p:nvPr>
        </p:nvSpPr>
        <p:spPr>
          <a:xfrm>
            <a:off x="1338238" y="1713051"/>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1" name="Google Shape;121;p75"/>
          <p:cNvSpPr txBox="1">
            <a:spLocks noGrp="1"/>
          </p:cNvSpPr>
          <p:nvPr>
            <p:ph type="title" idx="3"/>
          </p:nvPr>
        </p:nvSpPr>
        <p:spPr>
          <a:xfrm>
            <a:off x="1338238" y="3988950"/>
            <a:ext cx="2727600" cy="375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2" name="Google Shape;122;p75"/>
          <p:cNvSpPr txBox="1">
            <a:spLocks noGrp="1"/>
          </p:cNvSpPr>
          <p:nvPr>
            <p:ph type="subTitle" idx="4"/>
          </p:nvPr>
        </p:nvSpPr>
        <p:spPr>
          <a:xfrm>
            <a:off x="1338238" y="3342176"/>
            <a:ext cx="2727600" cy="60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3" name="Google Shape;123;p75"/>
          <p:cNvSpPr txBox="1">
            <a:spLocks noGrp="1"/>
          </p:cNvSpPr>
          <p:nvPr>
            <p:ph type="title" idx="5"/>
          </p:nvPr>
        </p:nvSpPr>
        <p:spPr>
          <a:xfrm>
            <a:off x="5078163" y="2359825"/>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4" name="Google Shape;124;p75"/>
          <p:cNvSpPr txBox="1">
            <a:spLocks noGrp="1"/>
          </p:cNvSpPr>
          <p:nvPr>
            <p:ph type="subTitle" idx="6"/>
          </p:nvPr>
        </p:nvSpPr>
        <p:spPr>
          <a:xfrm>
            <a:off x="5078163" y="1713051"/>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5" name="Google Shape;125;p75"/>
          <p:cNvSpPr txBox="1">
            <a:spLocks noGrp="1"/>
          </p:cNvSpPr>
          <p:nvPr>
            <p:ph type="title" idx="7"/>
          </p:nvPr>
        </p:nvSpPr>
        <p:spPr>
          <a:xfrm>
            <a:off x="5078163" y="3988950"/>
            <a:ext cx="2727600" cy="375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26" name="Google Shape;126;p75"/>
          <p:cNvSpPr txBox="1">
            <a:spLocks noGrp="1"/>
          </p:cNvSpPr>
          <p:nvPr>
            <p:ph type="subTitle" idx="8"/>
          </p:nvPr>
        </p:nvSpPr>
        <p:spPr>
          <a:xfrm>
            <a:off x="5078163" y="3342176"/>
            <a:ext cx="2727600" cy="60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Tree>
    <p:extLst>
      <p:ext uri="{BB962C8B-B14F-4D97-AF65-F5344CB8AC3E}">
        <p14:creationId xmlns:p14="http://schemas.microsoft.com/office/powerpoint/2010/main" val="78436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57"/>
          <p:cNvSpPr txBox="1">
            <a:spLocks noGrp="1"/>
          </p:cNvSpPr>
          <p:nvPr>
            <p:ph type="title"/>
          </p:nvPr>
        </p:nvSpPr>
        <p:spPr>
          <a:xfrm>
            <a:off x="938500" y="445025"/>
            <a:ext cx="46293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36" name="Google Shape;36;p57"/>
          <p:cNvSpPr txBox="1">
            <a:spLocks noGrp="1"/>
          </p:cNvSpPr>
          <p:nvPr>
            <p:ph type="body" idx="1"/>
          </p:nvPr>
        </p:nvSpPr>
        <p:spPr>
          <a:xfrm>
            <a:off x="938500" y="1659275"/>
            <a:ext cx="4946400" cy="2760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sz="1400">
                <a:solidFill>
                  <a:schemeClr val="lt1"/>
                </a:solidFill>
              </a:defRPr>
            </a:lvl1pPr>
            <a:lvl2pPr marL="914400" lvl="1" indent="-317500" algn="l">
              <a:lnSpc>
                <a:spcPct val="100000"/>
              </a:lnSpc>
              <a:spcBef>
                <a:spcPts val="1600"/>
              </a:spcBef>
              <a:spcAft>
                <a:spcPts val="0"/>
              </a:spcAft>
              <a:buClr>
                <a:schemeClr val="lt1"/>
              </a:buClr>
              <a:buSzPts val="1400"/>
              <a:buChar char="○"/>
              <a:defRPr>
                <a:solidFill>
                  <a:schemeClr val="lt1"/>
                </a:solidFill>
              </a:defRPr>
            </a:lvl2pPr>
            <a:lvl3pPr marL="1371600" lvl="2" indent="-317500" algn="l">
              <a:lnSpc>
                <a:spcPct val="100000"/>
              </a:lnSpc>
              <a:spcBef>
                <a:spcPts val="1600"/>
              </a:spcBef>
              <a:spcAft>
                <a:spcPts val="0"/>
              </a:spcAft>
              <a:buClr>
                <a:schemeClr val="lt1"/>
              </a:buClr>
              <a:buSzPts val="1400"/>
              <a:buChar char="■"/>
              <a:defRPr>
                <a:solidFill>
                  <a:schemeClr val="lt1"/>
                </a:solidFill>
              </a:defRPr>
            </a:lvl3pPr>
            <a:lvl4pPr marL="1828800" lvl="3" indent="-317500" algn="l">
              <a:lnSpc>
                <a:spcPct val="100000"/>
              </a:lnSpc>
              <a:spcBef>
                <a:spcPts val="1600"/>
              </a:spcBef>
              <a:spcAft>
                <a:spcPts val="0"/>
              </a:spcAft>
              <a:buClr>
                <a:schemeClr val="lt1"/>
              </a:buClr>
              <a:buSzPts val="1400"/>
              <a:buChar char="●"/>
              <a:defRPr>
                <a:solidFill>
                  <a:schemeClr val="lt1"/>
                </a:solidFill>
              </a:defRPr>
            </a:lvl4pPr>
            <a:lvl5pPr marL="2286000" lvl="4" indent="-317500" algn="l">
              <a:lnSpc>
                <a:spcPct val="100000"/>
              </a:lnSpc>
              <a:spcBef>
                <a:spcPts val="1600"/>
              </a:spcBef>
              <a:spcAft>
                <a:spcPts val="0"/>
              </a:spcAft>
              <a:buClr>
                <a:schemeClr val="lt1"/>
              </a:buClr>
              <a:buSzPts val="1400"/>
              <a:buChar char="○"/>
              <a:defRPr>
                <a:solidFill>
                  <a:schemeClr val="lt1"/>
                </a:solidFill>
              </a:defRPr>
            </a:lvl5pPr>
            <a:lvl6pPr marL="2743200" lvl="5" indent="-317500" algn="l">
              <a:lnSpc>
                <a:spcPct val="100000"/>
              </a:lnSpc>
              <a:spcBef>
                <a:spcPts val="1600"/>
              </a:spcBef>
              <a:spcAft>
                <a:spcPts val="0"/>
              </a:spcAft>
              <a:buClr>
                <a:schemeClr val="lt1"/>
              </a:buClr>
              <a:buSzPts val="1400"/>
              <a:buChar char="■"/>
              <a:defRPr>
                <a:solidFill>
                  <a:schemeClr val="lt1"/>
                </a:solidFill>
              </a:defRPr>
            </a:lvl6pPr>
            <a:lvl7pPr marL="3200400" lvl="6" indent="-317500" algn="l">
              <a:lnSpc>
                <a:spcPct val="100000"/>
              </a:lnSpc>
              <a:spcBef>
                <a:spcPts val="1600"/>
              </a:spcBef>
              <a:spcAft>
                <a:spcPts val="0"/>
              </a:spcAft>
              <a:buClr>
                <a:schemeClr val="lt1"/>
              </a:buClr>
              <a:buSzPts val="1400"/>
              <a:buChar char="●"/>
              <a:defRPr>
                <a:solidFill>
                  <a:schemeClr val="lt1"/>
                </a:solidFill>
              </a:defRPr>
            </a:lvl7pPr>
            <a:lvl8pPr marL="3657600" lvl="7" indent="-317500" algn="l">
              <a:lnSpc>
                <a:spcPct val="100000"/>
              </a:lnSpc>
              <a:spcBef>
                <a:spcPts val="1600"/>
              </a:spcBef>
              <a:spcAft>
                <a:spcPts val="0"/>
              </a:spcAft>
              <a:buClr>
                <a:schemeClr val="lt1"/>
              </a:buClr>
              <a:buSzPts val="1400"/>
              <a:buChar char="○"/>
              <a:defRPr>
                <a:solidFill>
                  <a:schemeClr val="lt1"/>
                </a:solidFill>
              </a:defRPr>
            </a:lvl8pPr>
            <a:lvl9pPr marL="4114800" lvl="8" indent="-317500" algn="l">
              <a:lnSpc>
                <a:spcPct val="100000"/>
              </a:lnSpc>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42754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65"/>
          <p:cNvSpPr txBox="1">
            <a:spLocks noGrp="1"/>
          </p:cNvSpPr>
          <p:nvPr>
            <p:ph type="title"/>
          </p:nvPr>
        </p:nvSpPr>
        <p:spPr>
          <a:xfrm>
            <a:off x="938500" y="445025"/>
            <a:ext cx="4702200" cy="94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574697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endParaRPr/>
          </a:p>
        </p:txBody>
      </p:sp>
      <p:sp>
        <p:nvSpPr>
          <p:cNvPr id="7" name="Google Shape;7;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76" r:id="rId2"/>
    <p:sldLayoutId id="2147483685" r:id="rId3"/>
    <p:sldLayoutId id="2147483686" r:id="rId4"/>
    <p:sldLayoutId id="2147483687" r:id="rId5"/>
    <p:sldLayoutId id="2147483688" r:id="rId6"/>
    <p:sldLayoutId id="2147483689" r:id="rId7"/>
    <p:sldLayoutId id="214748369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2669" y="3430834"/>
            <a:ext cx="3482193" cy="59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b="1" dirty="0">
                <a:latin typeface="Segoe UI" panose="020B0502040204020203" pitchFamily="34" charset="0"/>
                <a:cs typeface="Segoe UI" panose="020B0502040204020203" pitchFamily="34" charset="0"/>
              </a:rPr>
              <a:t>SẢN PHẨM VÀ DỊCH VỤ</a:t>
            </a:r>
            <a:endParaRPr b="1" dirty="0">
              <a:latin typeface="Segoe UI" panose="020B0502040204020203" pitchFamily="34" charset="0"/>
              <a:cs typeface="Segoe UI" panose="020B0502040204020203" pitchFamily="34" charset="0"/>
            </a:endParaRP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03</a:t>
            </a:r>
            <a:endParaRPr dirty="0"/>
          </a:p>
        </p:txBody>
      </p:sp>
      <p:sp>
        <p:nvSpPr>
          <p:cNvPr id="152" name="Google Shape;152;p4"/>
          <p:cNvSpPr txBox="1">
            <a:spLocks noGrp="1"/>
          </p:cNvSpPr>
          <p:nvPr>
            <p:ph type="subTitle" idx="1"/>
          </p:nvPr>
        </p:nvSpPr>
        <p:spPr>
          <a:xfrm>
            <a:off x="3762670" y="3948854"/>
            <a:ext cx="3068700" cy="30434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Tổng </a:t>
            </a:r>
            <a:r>
              <a:rPr lang="en-US" dirty="0" err="1"/>
              <a:t>quan</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94840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581862" y="568385"/>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600" dirty="0">
                <a:latin typeface="SVN-Internation" panose="02040603050506020204" pitchFamily="18" charset="0"/>
                <a:ea typeface="Montserrat"/>
                <a:cs typeface="Montserrat"/>
              </a:rPr>
              <a:t>1. LỰA CHỌN MÔ HÌNH</a:t>
            </a:r>
            <a:endParaRPr sz="3600" i="1" dirty="0">
              <a:latin typeface="SVN-Internation" panose="02040603050506020204" pitchFamily="18" charset="0"/>
              <a:ea typeface="Montserrat"/>
              <a:cs typeface="Montserrat"/>
              <a:sym typeface="Montserrat"/>
            </a:endParaRPr>
          </a:p>
        </p:txBody>
      </p:sp>
      <p:cxnSp>
        <p:nvCxnSpPr>
          <p:cNvPr id="160" name="Google Shape;160;p5"/>
          <p:cNvCxnSpPr/>
          <p:nvPr/>
        </p:nvCxnSpPr>
        <p:spPr>
          <a:xfrm>
            <a:off x="459375" y="55604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161;p5">
            <a:extLst>
              <a:ext uri="{FF2B5EF4-FFF2-40B4-BE49-F238E27FC236}">
                <a16:creationId xmlns:a16="http://schemas.microsoft.com/office/drawing/2014/main" id="{A4194E41-0D15-4BB3-AC2E-5C39CCEC9260}"/>
              </a:ext>
            </a:extLst>
          </p:cNvPr>
          <p:cNvSpPr txBox="1"/>
          <p:nvPr/>
        </p:nvSpPr>
        <p:spPr>
          <a:xfrm>
            <a:off x="1055772" y="1509785"/>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1" i="1"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Mô</a:t>
            </a: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1" i="1"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hình</a:t>
            </a:r>
            <a:r>
              <a:rPr kumimoji="0" lang="en-US" sz="2400" b="1" i="1"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scrum (Scrum Model)</a:t>
            </a:r>
          </a:p>
        </p:txBody>
      </p:sp>
    </p:spTree>
    <p:extLst>
      <p:ext uri="{BB962C8B-B14F-4D97-AF65-F5344CB8AC3E}">
        <p14:creationId xmlns:p14="http://schemas.microsoft.com/office/powerpoint/2010/main" val="190553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title" idx="4"/>
          </p:nvPr>
        </p:nvSpPr>
        <p:spPr>
          <a:xfrm>
            <a:off x="938500" y="445025"/>
            <a:ext cx="46293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3600" dirty="0">
                <a:latin typeface="SVN-Internation" panose="02040603050506020204" pitchFamily="18" charset="0"/>
              </a:rPr>
              <a:t>2. PHÂN TÍCH</a:t>
            </a:r>
            <a:endParaRPr sz="3600" dirty="0">
              <a:latin typeface="SVN-Internation" panose="02040603050506020204" pitchFamily="18" charset="0"/>
            </a:endParaRPr>
          </a:p>
        </p:txBody>
      </p:sp>
      <p:cxnSp>
        <p:nvCxnSpPr>
          <p:cNvPr id="273" name="Google Shape;273;p9"/>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279" name="Google Shape;279;p9"/>
          <p:cNvSpPr txBox="1">
            <a:spLocks noGrp="1"/>
          </p:cNvSpPr>
          <p:nvPr>
            <p:ph type="subTitle" idx="6"/>
          </p:nvPr>
        </p:nvSpPr>
        <p:spPr>
          <a:xfrm>
            <a:off x="392548" y="2852148"/>
            <a:ext cx="1521661"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000" dirty="0">
                <a:latin typeface="SVN-Comic Sans MS" panose="02040603050506020204" pitchFamily="18" charset="0"/>
              </a:rPr>
              <a:t>Theo giai đoạn, mỗi giai đoạn có yêu cầu nhất định</a:t>
            </a:r>
            <a:endParaRPr sz="2000" dirty="0">
              <a:latin typeface="SVN-Comic Sans MS" panose="02040603050506020204" pitchFamily="18" charset="0"/>
            </a:endParaRPr>
          </a:p>
        </p:txBody>
      </p:sp>
      <p:sp>
        <p:nvSpPr>
          <p:cNvPr id="283" name="Google Shape;283;p9"/>
          <p:cNvSpPr/>
          <p:nvPr/>
        </p:nvSpPr>
        <p:spPr>
          <a:xfrm>
            <a:off x="842149" y="1935891"/>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284" name="Google Shape;284;p9"/>
          <p:cNvSpPr/>
          <p:nvPr/>
        </p:nvSpPr>
        <p:spPr>
          <a:xfrm>
            <a:off x="2217850" y="189644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5" name="Google Shape;285;p9"/>
          <p:cNvSpPr/>
          <p:nvPr/>
        </p:nvSpPr>
        <p:spPr>
          <a:xfrm>
            <a:off x="3593551" y="1912907"/>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6" name="Google Shape;286;p9"/>
          <p:cNvSpPr/>
          <p:nvPr/>
        </p:nvSpPr>
        <p:spPr>
          <a:xfrm>
            <a:off x="3723903" y="2050207"/>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87" name="Google Shape;287;p9"/>
          <p:cNvGrpSpPr/>
          <p:nvPr/>
        </p:nvGrpSpPr>
        <p:grpSpPr>
          <a:xfrm>
            <a:off x="2397097" y="2026802"/>
            <a:ext cx="326106" cy="423908"/>
            <a:chOff x="3990517" y="3354173"/>
            <a:chExt cx="279559" cy="363402"/>
          </a:xfrm>
        </p:grpSpPr>
        <p:sp>
          <p:nvSpPr>
            <p:cNvPr id="288" name="Google Shape;288;p9"/>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9" name="Google Shape;289;p9"/>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0" name="Google Shape;290;p9"/>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291" name="Google Shape;291;p9"/>
          <p:cNvGrpSpPr/>
          <p:nvPr/>
        </p:nvGrpSpPr>
        <p:grpSpPr>
          <a:xfrm>
            <a:off x="963113" y="2064697"/>
            <a:ext cx="442673" cy="426992"/>
            <a:chOff x="1284212" y="1963766"/>
            <a:chExt cx="379489" cy="366046"/>
          </a:xfrm>
        </p:grpSpPr>
        <p:sp>
          <p:nvSpPr>
            <p:cNvPr id="292" name="Google Shape;292;p9"/>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3" name="Google Shape;293;p9"/>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4" name="Google Shape;161;p5">
            <a:extLst>
              <a:ext uri="{FF2B5EF4-FFF2-40B4-BE49-F238E27FC236}">
                <a16:creationId xmlns:a16="http://schemas.microsoft.com/office/drawing/2014/main" id="{A4194E41-0D15-4BB3-AC2E-5C39CCEC9260}"/>
              </a:ext>
            </a:extLst>
          </p:cNvPr>
          <p:cNvSpPr txBox="1"/>
          <p:nvPr/>
        </p:nvSpPr>
        <p:spPr>
          <a:xfrm>
            <a:off x="1184449" y="839401"/>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a.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Mô</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hình</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Scrum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là</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gì</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a:t>
            </a:r>
          </a:p>
        </p:txBody>
      </p:sp>
      <p:sp>
        <p:nvSpPr>
          <p:cNvPr id="43" name="Google Shape;283;p9"/>
          <p:cNvSpPr/>
          <p:nvPr/>
        </p:nvSpPr>
        <p:spPr>
          <a:xfrm>
            <a:off x="5001851" y="1909961"/>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c</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44" name="Google Shape;284;p9"/>
          <p:cNvSpPr/>
          <p:nvPr/>
        </p:nvSpPr>
        <p:spPr>
          <a:xfrm>
            <a:off x="6377552" y="187051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 name="Google Shape;285;p9"/>
          <p:cNvSpPr/>
          <p:nvPr/>
        </p:nvSpPr>
        <p:spPr>
          <a:xfrm>
            <a:off x="7753253" y="1886977"/>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 name="Google Shape;286;p9"/>
          <p:cNvSpPr/>
          <p:nvPr/>
        </p:nvSpPr>
        <p:spPr>
          <a:xfrm>
            <a:off x="7883605" y="2024277"/>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7" name="Google Shape;287;p9"/>
          <p:cNvGrpSpPr/>
          <p:nvPr/>
        </p:nvGrpSpPr>
        <p:grpSpPr>
          <a:xfrm>
            <a:off x="6556799" y="2000872"/>
            <a:ext cx="326106" cy="423908"/>
            <a:chOff x="3990517" y="3354173"/>
            <a:chExt cx="279559" cy="363402"/>
          </a:xfrm>
        </p:grpSpPr>
        <p:sp>
          <p:nvSpPr>
            <p:cNvPr id="48" name="Google Shape;288;p9"/>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 name="Google Shape;289;p9"/>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290;p9"/>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51" name="Google Shape;291;p9"/>
          <p:cNvGrpSpPr/>
          <p:nvPr/>
        </p:nvGrpSpPr>
        <p:grpSpPr>
          <a:xfrm>
            <a:off x="5122815" y="2038767"/>
            <a:ext cx="442673" cy="426992"/>
            <a:chOff x="1284212" y="1963766"/>
            <a:chExt cx="379489" cy="366046"/>
          </a:xfrm>
        </p:grpSpPr>
        <p:sp>
          <p:nvSpPr>
            <p:cNvPr id="52" name="Google Shape;292;p9"/>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3" name="Google Shape;293;p9"/>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54" name="Google Shape;279;p9"/>
          <p:cNvSpPr txBox="1">
            <a:spLocks/>
          </p:cNvSpPr>
          <p:nvPr/>
        </p:nvSpPr>
        <p:spPr>
          <a:xfrm>
            <a:off x="1749355" y="2888515"/>
            <a:ext cx="1521661"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1-4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tuần</a:t>
            </a:r>
            <a:endPar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endParaRPr>
          </a:p>
        </p:txBody>
      </p:sp>
      <p:sp>
        <p:nvSpPr>
          <p:cNvPr id="56" name="Google Shape;279;p9"/>
          <p:cNvSpPr txBox="1">
            <a:spLocks/>
          </p:cNvSpPr>
          <p:nvPr/>
        </p:nvSpPr>
        <p:spPr>
          <a:xfrm>
            <a:off x="3054495" y="2877369"/>
            <a:ext cx="1806767"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Lên</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kế</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hoạch</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p>
          <a:p>
            <a:pPr marL="0" marR="0" lvl="0" indent="0" algn="l"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Code &amp; test</a:t>
            </a:r>
          </a:p>
          <a:p>
            <a:pPr marL="0" marR="0" lvl="0" indent="0" algn="l"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Hoàn</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thiện</a:t>
            </a:r>
            <a:endPar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endParaRPr>
          </a:p>
          <a:p>
            <a:pPr marL="0" marR="0" lvl="0" indent="0" algn="l"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Sản</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phẩm</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demo</a:t>
            </a:r>
          </a:p>
        </p:txBody>
      </p:sp>
      <p:sp>
        <p:nvSpPr>
          <p:cNvPr id="57" name="Google Shape;279;p9"/>
          <p:cNvSpPr txBox="1">
            <a:spLocks/>
          </p:cNvSpPr>
          <p:nvPr/>
        </p:nvSpPr>
        <p:spPr>
          <a:xfrm>
            <a:off x="4781320" y="2897428"/>
            <a:ext cx="1257039"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Hoàn</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thành</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từng</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sprint</a:t>
            </a:r>
          </a:p>
        </p:txBody>
      </p:sp>
      <p:sp>
        <p:nvSpPr>
          <p:cNvPr id="4" name="Subtitle 3"/>
          <p:cNvSpPr>
            <a:spLocks noGrp="1"/>
          </p:cNvSpPr>
          <p:nvPr>
            <p:ph type="subTitle" idx="3"/>
          </p:nvPr>
        </p:nvSpPr>
        <p:spPr>
          <a:xfrm>
            <a:off x="6191532" y="2877369"/>
            <a:ext cx="1033599" cy="1235100"/>
          </a:xfrm>
        </p:spPr>
        <p:txBody>
          <a:bodyPr/>
          <a:lstStyle/>
          <a:p>
            <a:r>
              <a:rPr lang="en-US" sz="2000" dirty="0" err="1">
                <a:latin typeface="SVN-Comic Sans MS" panose="02040603050506020204" pitchFamily="18" charset="0"/>
              </a:rPr>
              <a:t>Báo</a:t>
            </a:r>
            <a:r>
              <a:rPr lang="en-US" sz="2000" dirty="0">
                <a:latin typeface="SVN-Comic Sans MS" panose="02040603050506020204" pitchFamily="18" charset="0"/>
              </a:rPr>
              <a:t> </a:t>
            </a:r>
            <a:r>
              <a:rPr lang="en-US" sz="2000" dirty="0" err="1">
                <a:latin typeface="SVN-Comic Sans MS" panose="02040603050506020204" pitchFamily="18" charset="0"/>
              </a:rPr>
              <a:t>cáo</a:t>
            </a:r>
            <a:endParaRPr lang="en-US" sz="2000" dirty="0">
              <a:latin typeface="SVN-Comic Sans MS" panose="02040603050506020204" pitchFamily="18" charset="0"/>
            </a:endParaRPr>
          </a:p>
        </p:txBody>
      </p:sp>
      <p:sp>
        <p:nvSpPr>
          <p:cNvPr id="60" name="Google Shape;279;p9"/>
          <p:cNvSpPr txBox="1">
            <a:spLocks/>
          </p:cNvSpPr>
          <p:nvPr/>
        </p:nvSpPr>
        <p:spPr>
          <a:xfrm>
            <a:off x="7378304" y="2852148"/>
            <a:ext cx="1309892"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Mô</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hình</a:t>
            </a:r>
            <a:endPar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endParaRPr>
          </a:p>
          <a:p>
            <a:pPr marL="0" marR="0" lvl="0" indent="0" algn="ctr" defTabSz="914400" rtl="0" eaLnBrk="1" fontAlgn="auto" latinLnBrk="0" hangingPunct="1">
              <a:lnSpc>
                <a:spcPct val="100000"/>
              </a:lnSpc>
              <a:spcBef>
                <a:spcPts val="0"/>
              </a:spcBef>
              <a:spcAft>
                <a:spcPts val="0"/>
              </a:spcAft>
              <a:buClr>
                <a:srgbClr val="FFFFFF"/>
              </a:buClr>
              <a:buSzPts val="1400"/>
              <a:buFont typeface="Montserrat"/>
              <a:buNone/>
              <a:tabLst/>
              <a:defRPr/>
            </a:pP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khách</a:t>
            </a:r>
            <a:r>
              <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rPr>
              <a:t> </a:t>
            </a:r>
            <a:r>
              <a:rPr kumimoji="0" lang="en-US" sz="2000" b="0" i="0" u="none" strike="noStrike" kern="0" cap="none" spc="0" normalizeH="0" baseline="0" noProof="0" dirty="0" err="1">
                <a:ln>
                  <a:noFill/>
                </a:ln>
                <a:solidFill>
                  <a:srgbClr val="FFFFFF"/>
                </a:solidFill>
                <a:effectLst/>
                <a:uLnTx/>
                <a:uFillTx/>
                <a:latin typeface="SVN-Comic Sans MS" panose="02040603050506020204" pitchFamily="18" charset="0"/>
                <a:sym typeface="Montserrat"/>
              </a:rPr>
              <a:t>hàng</a:t>
            </a:r>
            <a:endParaRPr kumimoji="0" lang="en-US" sz="2000" b="0" i="0" u="none" strike="noStrike" kern="0" cap="none" spc="0" normalizeH="0" baseline="0" noProof="0" dirty="0">
              <a:ln>
                <a:noFill/>
              </a:ln>
              <a:solidFill>
                <a:srgbClr val="FFFFFF"/>
              </a:solidFill>
              <a:effectLst/>
              <a:uLnTx/>
              <a:uFillTx/>
              <a:latin typeface="SVN-Comic Sans MS" panose="02040603050506020204" pitchFamily="18" charset="0"/>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cxnSp>
        <p:nvCxnSpPr>
          <p:cNvPr id="160" name="Google Shape;160;p5"/>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161;p5">
            <a:extLst>
              <a:ext uri="{FF2B5EF4-FFF2-40B4-BE49-F238E27FC236}">
                <a16:creationId xmlns:a16="http://schemas.microsoft.com/office/drawing/2014/main" id="{A4194E41-0D15-4BB3-AC2E-5C39CCEC9260}"/>
              </a:ext>
            </a:extLst>
          </p:cNvPr>
          <p:cNvSpPr txBox="1"/>
          <p:nvPr/>
        </p:nvSpPr>
        <p:spPr>
          <a:xfrm>
            <a:off x="5447837" y="1606370"/>
            <a:ext cx="2803797" cy="2596989"/>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1"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TỔ CHỨC</a:t>
            </a:r>
          </a:p>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1"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TÀI LIỆU</a:t>
            </a:r>
          </a:p>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1"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QUY TRÌNH</a:t>
            </a:r>
          </a:p>
        </p:txBody>
      </p:sp>
      <p:grpSp>
        <p:nvGrpSpPr>
          <p:cNvPr id="6" name="Google Shape;11556;p44">
            <a:extLst>
              <a:ext uri="{FF2B5EF4-FFF2-40B4-BE49-F238E27FC236}">
                <a16:creationId xmlns:a16="http://schemas.microsoft.com/office/drawing/2014/main" id="{FCED14FF-9C54-4EFB-ADC8-66ADEE620DEB}"/>
              </a:ext>
            </a:extLst>
          </p:cNvPr>
          <p:cNvGrpSpPr/>
          <p:nvPr/>
        </p:nvGrpSpPr>
        <p:grpSpPr>
          <a:xfrm>
            <a:off x="1066747" y="1312024"/>
            <a:ext cx="2830004" cy="2690760"/>
            <a:chOff x="2185128" y="2427549"/>
            <a:chExt cx="382757" cy="356595"/>
          </a:xfrm>
          <a:solidFill>
            <a:schemeClr val="accent1"/>
          </a:solidFill>
        </p:grpSpPr>
        <p:sp>
          <p:nvSpPr>
            <p:cNvPr id="7" name="Google Shape;11557;p44">
              <a:extLst>
                <a:ext uri="{FF2B5EF4-FFF2-40B4-BE49-F238E27FC236}">
                  <a16:creationId xmlns:a16="http://schemas.microsoft.com/office/drawing/2014/main" id="{9FB3DC40-AF98-4D9B-B6A4-1A5674441896}"/>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 name="Google Shape;11558;p44">
              <a:extLst>
                <a:ext uri="{FF2B5EF4-FFF2-40B4-BE49-F238E27FC236}">
                  <a16:creationId xmlns:a16="http://schemas.microsoft.com/office/drawing/2014/main" id="{26EF674C-A9D6-4160-9E65-77A1D0732A68}"/>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 name="Google Shape;11559;p44">
              <a:extLst>
                <a:ext uri="{FF2B5EF4-FFF2-40B4-BE49-F238E27FC236}">
                  <a16:creationId xmlns:a16="http://schemas.microsoft.com/office/drawing/2014/main" id="{6358F04D-CDA8-4F61-981E-07014F64EA02}"/>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 name="Google Shape;11560;p44">
              <a:extLst>
                <a:ext uri="{FF2B5EF4-FFF2-40B4-BE49-F238E27FC236}">
                  <a16:creationId xmlns:a16="http://schemas.microsoft.com/office/drawing/2014/main" id="{3CE9D963-61B6-4359-AB83-C12184E89C4D}"/>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2" name="Google Shape;161;p5">
            <a:extLst>
              <a:ext uri="{FF2B5EF4-FFF2-40B4-BE49-F238E27FC236}">
                <a16:creationId xmlns:a16="http://schemas.microsoft.com/office/drawing/2014/main" id="{A4194E41-0D15-4BB3-AC2E-5C39CCEC9260}"/>
              </a:ext>
            </a:extLst>
          </p:cNvPr>
          <p:cNvSpPr txBox="1"/>
          <p:nvPr/>
        </p:nvSpPr>
        <p:spPr>
          <a:xfrm>
            <a:off x="459375" y="209705"/>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b.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Các</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nhân</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tố</a:t>
            </a:r>
            <a:endPar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endParaRPr>
          </a:p>
        </p:txBody>
      </p:sp>
    </p:spTree>
    <p:extLst>
      <p:ext uri="{BB962C8B-B14F-4D97-AF65-F5344CB8AC3E}">
        <p14:creationId xmlns:p14="http://schemas.microsoft.com/office/powerpoint/2010/main" val="2870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7" name="Google Shape;2137;p26"/>
          <p:cNvSpPr txBox="1">
            <a:spLocks noGrp="1"/>
          </p:cNvSpPr>
          <p:nvPr>
            <p:ph type="title" idx="2"/>
          </p:nvPr>
        </p:nvSpPr>
        <p:spPr>
          <a:xfrm>
            <a:off x="1475596" y="1221583"/>
            <a:ext cx="2727600" cy="37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800" dirty="0">
                <a:latin typeface="SVN-Internation" panose="02040603050506020204" pitchFamily="18" charset="0"/>
              </a:rPr>
              <a:t>ƯU ĐIỂM</a:t>
            </a:r>
            <a:endParaRPr sz="2800" dirty="0">
              <a:latin typeface="SVN-Internation" panose="02040603050506020204" pitchFamily="18" charset="0"/>
            </a:endParaRPr>
          </a:p>
        </p:txBody>
      </p:sp>
      <p:sp>
        <p:nvSpPr>
          <p:cNvPr id="2138" name="Google Shape;2138;p26"/>
          <p:cNvSpPr txBox="1">
            <a:spLocks noGrp="1"/>
          </p:cNvSpPr>
          <p:nvPr>
            <p:ph type="subTitle" idx="1"/>
          </p:nvPr>
        </p:nvSpPr>
        <p:spPr>
          <a:xfrm>
            <a:off x="1338238" y="1891216"/>
            <a:ext cx="2727600" cy="605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Một</a:t>
            </a:r>
            <a:r>
              <a:rPr lang="en-US" sz="2000" dirty="0">
                <a:latin typeface="SVN-Comic Sans MS" panose="02040603050506020204" pitchFamily="18" charset="0"/>
              </a:rPr>
              <a:t> </a:t>
            </a:r>
            <a:r>
              <a:rPr lang="en-US" sz="2000" dirty="0" err="1">
                <a:latin typeface="SVN-Comic Sans MS" panose="02040603050506020204" pitchFamily="18" charset="0"/>
              </a:rPr>
              <a:t>người</a:t>
            </a:r>
            <a:r>
              <a:rPr lang="en-US" sz="2000" dirty="0">
                <a:latin typeface="SVN-Comic Sans MS" panose="02040603050506020204" pitchFamily="18" charset="0"/>
              </a:rPr>
              <a:t> </a:t>
            </a:r>
            <a:r>
              <a:rPr lang="en-US" sz="2000" dirty="0" err="1">
                <a:latin typeface="SVN-Comic Sans MS" panose="02040603050506020204" pitchFamily="18" charset="0"/>
              </a:rPr>
              <a:t>thực</a:t>
            </a:r>
            <a:r>
              <a:rPr lang="en-US" sz="2000" dirty="0">
                <a:latin typeface="SVN-Comic Sans MS" panose="02040603050506020204" pitchFamily="18" charset="0"/>
              </a:rPr>
              <a:t> </a:t>
            </a:r>
            <a:r>
              <a:rPr lang="en-US" sz="2000" dirty="0" err="1">
                <a:latin typeface="SVN-Comic Sans MS" panose="02040603050506020204" pitchFamily="18" charset="0"/>
              </a:rPr>
              <a:t>hiện</a:t>
            </a:r>
            <a:r>
              <a:rPr lang="en-US" sz="2000" dirty="0">
                <a:latin typeface="SVN-Comic Sans MS" panose="02040603050506020204" pitchFamily="18" charset="0"/>
              </a:rPr>
              <a:t> </a:t>
            </a:r>
            <a:r>
              <a:rPr lang="en-US" sz="2000" dirty="0" err="1">
                <a:latin typeface="SVN-Comic Sans MS" panose="02040603050506020204" pitchFamily="18" charset="0"/>
              </a:rPr>
              <a:t>được</a:t>
            </a:r>
            <a:r>
              <a:rPr lang="en-US" sz="2000" dirty="0">
                <a:latin typeface="SVN-Comic Sans MS" panose="02040603050506020204" pitchFamily="18" charset="0"/>
              </a:rPr>
              <a:t> </a:t>
            </a:r>
            <a:r>
              <a:rPr lang="en-US" sz="2000" dirty="0" err="1">
                <a:latin typeface="SVN-Comic Sans MS" panose="02040603050506020204" pitchFamily="18" charset="0"/>
              </a:rPr>
              <a:t>nhiều</a:t>
            </a:r>
            <a:r>
              <a:rPr lang="en-US" sz="2000" dirty="0">
                <a:latin typeface="SVN-Comic Sans MS" panose="02040603050506020204" pitchFamily="18" charset="0"/>
              </a:rPr>
              <a:t> </a:t>
            </a:r>
            <a:r>
              <a:rPr lang="en-US" sz="2000" dirty="0" err="1">
                <a:latin typeface="SVN-Comic Sans MS" panose="02040603050506020204" pitchFamily="18" charset="0"/>
              </a:rPr>
              <a:t>việc</a:t>
            </a: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Phát</a:t>
            </a:r>
            <a:r>
              <a:rPr lang="en-US" sz="2000" dirty="0">
                <a:latin typeface="SVN-Comic Sans MS" panose="02040603050506020204" pitchFamily="18" charset="0"/>
              </a:rPr>
              <a:t> </a:t>
            </a:r>
            <a:r>
              <a:rPr lang="en-US" sz="2000" dirty="0" err="1">
                <a:latin typeface="SVN-Comic Sans MS" panose="02040603050506020204" pitchFamily="18" charset="0"/>
              </a:rPr>
              <a:t>hiện</a:t>
            </a:r>
            <a:r>
              <a:rPr lang="en-US" sz="2000" dirty="0">
                <a:latin typeface="SVN-Comic Sans MS" panose="02040603050506020204" pitchFamily="18" charset="0"/>
              </a:rPr>
              <a:t> </a:t>
            </a:r>
            <a:r>
              <a:rPr lang="en-US" sz="2000" dirty="0" err="1">
                <a:latin typeface="SVN-Comic Sans MS" panose="02040603050506020204" pitchFamily="18" charset="0"/>
              </a:rPr>
              <a:t>lỗi</a:t>
            </a:r>
            <a:r>
              <a:rPr lang="en-US" sz="2000" dirty="0">
                <a:latin typeface="SVN-Comic Sans MS" panose="02040603050506020204" pitchFamily="18" charset="0"/>
              </a:rPr>
              <a:t> </a:t>
            </a:r>
            <a:r>
              <a:rPr lang="en-US" sz="2000" dirty="0" err="1">
                <a:latin typeface="SVN-Comic Sans MS" panose="02040603050506020204" pitchFamily="18" charset="0"/>
              </a:rPr>
              <a:t>sớm</a:t>
            </a: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Áp</a:t>
            </a:r>
            <a:r>
              <a:rPr lang="en-US" sz="2000" dirty="0">
                <a:latin typeface="SVN-Comic Sans MS" panose="02040603050506020204" pitchFamily="18" charset="0"/>
              </a:rPr>
              <a:t> </a:t>
            </a:r>
            <a:r>
              <a:rPr lang="en-US" sz="2000" dirty="0" err="1">
                <a:latin typeface="SVN-Comic Sans MS" panose="02040603050506020204" pitchFamily="18" charset="0"/>
              </a:rPr>
              <a:t>dụng</a:t>
            </a:r>
            <a:r>
              <a:rPr lang="en-US" sz="2000" dirty="0">
                <a:latin typeface="SVN-Comic Sans MS" panose="02040603050506020204" pitchFamily="18" charset="0"/>
              </a:rPr>
              <a:t> </a:t>
            </a:r>
            <a:r>
              <a:rPr lang="en-US" sz="2000" dirty="0" err="1">
                <a:latin typeface="SVN-Comic Sans MS" panose="02040603050506020204" pitchFamily="18" charset="0"/>
              </a:rPr>
              <a:t>có</a:t>
            </a:r>
            <a:r>
              <a:rPr lang="en-US" sz="2000" dirty="0">
                <a:latin typeface="SVN-Comic Sans MS" panose="02040603050506020204" pitchFamily="18" charset="0"/>
              </a:rPr>
              <a:t> </a:t>
            </a:r>
            <a:r>
              <a:rPr lang="en-US" sz="2000" dirty="0" err="1">
                <a:latin typeface="SVN-Comic Sans MS" panose="02040603050506020204" pitchFamily="18" charset="0"/>
              </a:rPr>
              <a:t>những</a:t>
            </a:r>
            <a:r>
              <a:rPr lang="en-US" sz="2000" dirty="0">
                <a:latin typeface="SVN-Comic Sans MS" panose="02040603050506020204" pitchFamily="18" charset="0"/>
              </a:rPr>
              <a:t> </a:t>
            </a:r>
            <a:r>
              <a:rPr lang="en-US" sz="2000" dirty="0" err="1">
                <a:latin typeface="SVN-Comic Sans MS" panose="02040603050506020204" pitchFamily="18" charset="0"/>
              </a:rPr>
              <a:t>dự</a:t>
            </a:r>
            <a:r>
              <a:rPr lang="en-US" sz="2000" dirty="0">
                <a:latin typeface="SVN-Comic Sans MS" panose="02040603050506020204" pitchFamily="18" charset="0"/>
              </a:rPr>
              <a:t> </a:t>
            </a:r>
            <a:r>
              <a:rPr lang="en-US" sz="2000" dirty="0" err="1">
                <a:latin typeface="SVN-Comic Sans MS" panose="02040603050506020204" pitchFamily="18" charset="0"/>
              </a:rPr>
              <a:t>án</a:t>
            </a:r>
            <a:r>
              <a:rPr lang="en-US" sz="2000" dirty="0">
                <a:latin typeface="SVN-Comic Sans MS" panose="02040603050506020204" pitchFamily="18" charset="0"/>
              </a:rPr>
              <a:t> </a:t>
            </a:r>
            <a:r>
              <a:rPr lang="en-US" sz="2000" dirty="0" err="1">
                <a:latin typeface="SVN-Comic Sans MS" panose="02040603050506020204" pitchFamily="18" charset="0"/>
              </a:rPr>
              <a:t>chưa</a:t>
            </a:r>
            <a:r>
              <a:rPr lang="en-US" sz="2000" dirty="0">
                <a:latin typeface="SVN-Comic Sans MS" panose="02040603050506020204" pitchFamily="18" charset="0"/>
              </a:rPr>
              <a:t> </a:t>
            </a:r>
            <a:r>
              <a:rPr lang="en-US" sz="2000" dirty="0" err="1">
                <a:latin typeface="SVN-Comic Sans MS" panose="02040603050506020204" pitchFamily="18" charset="0"/>
              </a:rPr>
              <a:t>rõ</a:t>
            </a:r>
            <a:r>
              <a:rPr lang="en-US" sz="2000" dirty="0">
                <a:latin typeface="SVN-Comic Sans MS" panose="02040603050506020204" pitchFamily="18" charset="0"/>
              </a:rPr>
              <a:t> </a:t>
            </a:r>
            <a:r>
              <a:rPr lang="en-US" sz="2000" dirty="0" err="1">
                <a:latin typeface="SVN-Comic Sans MS" panose="02040603050506020204" pitchFamily="18" charset="0"/>
              </a:rPr>
              <a:t>yêu</a:t>
            </a:r>
            <a:r>
              <a:rPr lang="en-US" sz="2000" dirty="0">
                <a:latin typeface="SVN-Comic Sans MS" panose="02040603050506020204" pitchFamily="18" charset="0"/>
              </a:rPr>
              <a:t> </a:t>
            </a:r>
            <a:r>
              <a:rPr lang="en-US" sz="2000" dirty="0" err="1">
                <a:latin typeface="SVN-Comic Sans MS" panose="02040603050506020204" pitchFamily="18" charset="0"/>
              </a:rPr>
              <a:t>cầu</a:t>
            </a:r>
            <a:r>
              <a:rPr lang="en-US" sz="2000" dirty="0">
                <a:latin typeface="SVN-Comic Sans MS" panose="02040603050506020204" pitchFamily="18" charset="0"/>
              </a:rPr>
              <a:t> </a:t>
            </a:r>
            <a:r>
              <a:rPr lang="en-US" sz="2000" dirty="0" err="1">
                <a:latin typeface="SVN-Comic Sans MS" panose="02040603050506020204" pitchFamily="18" charset="0"/>
              </a:rPr>
              <a:t>ngay</a:t>
            </a:r>
            <a:r>
              <a:rPr lang="en-US" sz="2000" dirty="0">
                <a:latin typeface="SVN-Comic Sans MS" panose="02040603050506020204" pitchFamily="18" charset="0"/>
              </a:rPr>
              <a:t> </a:t>
            </a:r>
            <a:r>
              <a:rPr lang="en-US" sz="2000" dirty="0" err="1">
                <a:latin typeface="SVN-Comic Sans MS" panose="02040603050506020204" pitchFamily="18" charset="0"/>
              </a:rPr>
              <a:t>từ</a:t>
            </a:r>
            <a:r>
              <a:rPr lang="en-US" sz="2000" dirty="0">
                <a:latin typeface="SVN-Comic Sans MS" panose="02040603050506020204" pitchFamily="18" charset="0"/>
              </a:rPr>
              <a:t> </a:t>
            </a:r>
            <a:r>
              <a:rPr lang="en-US" sz="2000" dirty="0" err="1">
                <a:latin typeface="SVN-Comic Sans MS" panose="02040603050506020204" pitchFamily="18" charset="0"/>
              </a:rPr>
              <a:t>đầu</a:t>
            </a:r>
            <a:endParaRPr sz="2000" dirty="0">
              <a:latin typeface="SVN-Comic Sans MS" panose="02040603050506020204" pitchFamily="18" charset="0"/>
            </a:endParaRPr>
          </a:p>
        </p:txBody>
      </p:sp>
      <p:sp>
        <p:nvSpPr>
          <p:cNvPr id="2142" name="Google Shape;2142;p26"/>
          <p:cNvSpPr txBox="1">
            <a:spLocks noGrp="1"/>
          </p:cNvSpPr>
          <p:nvPr>
            <p:ph type="subTitle" idx="6"/>
          </p:nvPr>
        </p:nvSpPr>
        <p:spPr>
          <a:xfrm>
            <a:off x="4814819" y="1891216"/>
            <a:ext cx="2727600" cy="6054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Cần</a:t>
            </a:r>
            <a:r>
              <a:rPr lang="en-US" sz="2000" dirty="0">
                <a:latin typeface="SVN-Comic Sans MS" panose="02040603050506020204" pitchFamily="18" charset="0"/>
              </a:rPr>
              <a:t> </a:t>
            </a:r>
            <a:r>
              <a:rPr lang="en-US" sz="2000" dirty="0" err="1">
                <a:latin typeface="SVN-Comic Sans MS" panose="02040603050506020204" pitchFamily="18" charset="0"/>
              </a:rPr>
              <a:t>trình</a:t>
            </a:r>
            <a:r>
              <a:rPr lang="en-US" sz="2000" dirty="0">
                <a:latin typeface="SVN-Comic Sans MS" panose="02040603050506020204" pitchFamily="18" charset="0"/>
              </a:rPr>
              <a:t> </a:t>
            </a:r>
            <a:r>
              <a:rPr lang="en-US" sz="2000" dirty="0" err="1">
                <a:latin typeface="SVN-Comic Sans MS" panose="02040603050506020204" pitchFamily="18" charset="0"/>
              </a:rPr>
              <a:t>độ</a:t>
            </a:r>
            <a:r>
              <a:rPr lang="en-US" sz="2000" dirty="0">
                <a:latin typeface="SVN-Comic Sans MS" panose="02040603050506020204" pitchFamily="18" charset="0"/>
              </a:rPr>
              <a:t>, </a:t>
            </a:r>
            <a:r>
              <a:rPr lang="en-US" sz="2000" dirty="0" err="1">
                <a:latin typeface="SVN-Comic Sans MS" panose="02040603050506020204" pitchFamily="18" charset="0"/>
              </a:rPr>
              <a:t>kỹ</a:t>
            </a:r>
            <a:r>
              <a:rPr lang="en-US" sz="2000" dirty="0">
                <a:latin typeface="SVN-Comic Sans MS" panose="02040603050506020204" pitchFamily="18" charset="0"/>
              </a:rPr>
              <a:t> </a:t>
            </a:r>
            <a:r>
              <a:rPr lang="en-US" sz="2000" dirty="0" err="1">
                <a:latin typeface="SVN-Comic Sans MS" panose="02040603050506020204" pitchFamily="18" charset="0"/>
              </a:rPr>
              <a:t>năng</a:t>
            </a: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Hiểu</a:t>
            </a:r>
            <a:r>
              <a:rPr lang="en-US" sz="2000" dirty="0">
                <a:latin typeface="SVN-Comic Sans MS" panose="02040603050506020204" pitchFamily="18" charset="0"/>
              </a:rPr>
              <a:t> </a:t>
            </a:r>
            <a:r>
              <a:rPr lang="en-US" sz="2000" dirty="0" err="1">
                <a:latin typeface="SVN-Comic Sans MS" panose="02040603050506020204" pitchFamily="18" charset="0"/>
              </a:rPr>
              <a:t>biết</a:t>
            </a:r>
            <a:r>
              <a:rPr lang="en-US" sz="2000" dirty="0">
                <a:latin typeface="SVN-Comic Sans MS" panose="02040603050506020204" pitchFamily="18" charset="0"/>
              </a:rPr>
              <a:t> </a:t>
            </a:r>
            <a:r>
              <a:rPr lang="en-US" sz="2000" dirty="0" err="1">
                <a:latin typeface="SVN-Comic Sans MS" panose="02040603050506020204" pitchFamily="18" charset="0"/>
              </a:rPr>
              <a:t>mô</a:t>
            </a:r>
            <a:r>
              <a:rPr lang="en-US" sz="2000" dirty="0">
                <a:latin typeface="SVN-Comic Sans MS" panose="02040603050506020204" pitchFamily="18" charset="0"/>
              </a:rPr>
              <a:t> </a:t>
            </a:r>
            <a:r>
              <a:rPr lang="en-US" sz="2000" dirty="0" err="1">
                <a:latin typeface="SVN-Comic Sans MS" panose="02040603050506020204" pitchFamily="18" charset="0"/>
              </a:rPr>
              <a:t>hình</a:t>
            </a:r>
            <a:r>
              <a:rPr lang="en-US" sz="2000" dirty="0">
                <a:latin typeface="SVN-Comic Sans MS" panose="02040603050506020204" pitchFamily="18" charset="0"/>
              </a:rPr>
              <a:t> </a:t>
            </a:r>
            <a:r>
              <a:rPr lang="en-US" sz="2000" dirty="0" err="1">
                <a:latin typeface="SVN-Comic Sans MS" panose="02040603050506020204" pitchFamily="18" charset="0"/>
              </a:rPr>
              <a:t>Aglie</a:t>
            </a: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Khó</a:t>
            </a:r>
            <a:r>
              <a:rPr lang="en-US" sz="2000" dirty="0">
                <a:latin typeface="SVN-Comic Sans MS" panose="02040603050506020204" pitchFamily="18" charset="0"/>
              </a:rPr>
              <a:t> </a:t>
            </a:r>
            <a:r>
              <a:rPr lang="en-US" sz="2000" dirty="0" err="1">
                <a:latin typeface="SVN-Comic Sans MS" panose="02040603050506020204" pitchFamily="18" charset="0"/>
              </a:rPr>
              <a:t>xác</a:t>
            </a:r>
            <a:r>
              <a:rPr lang="en-US" sz="2000" dirty="0">
                <a:latin typeface="SVN-Comic Sans MS" panose="02040603050506020204" pitchFamily="18" charset="0"/>
              </a:rPr>
              <a:t> </a:t>
            </a:r>
            <a:r>
              <a:rPr lang="en-US" sz="2000" dirty="0" err="1">
                <a:latin typeface="SVN-Comic Sans MS" panose="02040603050506020204" pitchFamily="18" charset="0"/>
              </a:rPr>
              <a:t>định</a:t>
            </a:r>
            <a:r>
              <a:rPr lang="en-US" sz="2000" dirty="0">
                <a:latin typeface="SVN-Comic Sans MS" panose="02040603050506020204" pitchFamily="18" charset="0"/>
              </a:rPr>
              <a:t> </a:t>
            </a:r>
            <a:r>
              <a:rPr lang="en-US" sz="2000" dirty="0" err="1">
                <a:latin typeface="SVN-Comic Sans MS" panose="02040603050506020204" pitchFamily="18" charset="0"/>
              </a:rPr>
              <a:t>ngân</a:t>
            </a:r>
            <a:r>
              <a:rPr lang="en-US" sz="2000" dirty="0">
                <a:latin typeface="SVN-Comic Sans MS" panose="02040603050506020204" pitchFamily="18" charset="0"/>
              </a:rPr>
              <a:t> </a:t>
            </a:r>
            <a:r>
              <a:rPr lang="en-US" sz="2000" dirty="0" err="1">
                <a:latin typeface="SVN-Comic Sans MS" panose="02040603050506020204" pitchFamily="18" charset="0"/>
              </a:rPr>
              <a:t>sách</a:t>
            </a:r>
            <a:r>
              <a:rPr lang="en-US" sz="2000" dirty="0">
                <a:latin typeface="SVN-Comic Sans MS" panose="02040603050506020204" pitchFamily="18" charset="0"/>
              </a:rPr>
              <a:t>, </a:t>
            </a:r>
            <a:r>
              <a:rPr lang="en-US" sz="2000" dirty="0" err="1">
                <a:latin typeface="SVN-Comic Sans MS" panose="02040603050506020204" pitchFamily="18" charset="0"/>
              </a:rPr>
              <a:t>thời</a:t>
            </a:r>
            <a:r>
              <a:rPr lang="en-US" sz="2000" dirty="0">
                <a:latin typeface="SVN-Comic Sans MS" panose="02040603050506020204" pitchFamily="18" charset="0"/>
              </a:rPr>
              <a:t> </a:t>
            </a:r>
            <a:r>
              <a:rPr lang="en-US" sz="2000" dirty="0" err="1">
                <a:latin typeface="SVN-Comic Sans MS" panose="02040603050506020204" pitchFamily="18" charset="0"/>
              </a:rPr>
              <a:t>gian</a:t>
            </a: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endParaRPr lang="en-US" sz="2000" dirty="0">
              <a:latin typeface="SVN-Comic Sans MS" panose="02040603050506020204" pitchFamily="18" charset="0"/>
            </a:endParaRPr>
          </a:p>
          <a:p>
            <a:pPr marL="285750" lvl="0" indent="-285750" algn="l" rtl="0">
              <a:lnSpc>
                <a:spcPct val="100000"/>
              </a:lnSpc>
              <a:spcBef>
                <a:spcPts val="0"/>
              </a:spcBef>
              <a:spcAft>
                <a:spcPts val="0"/>
              </a:spcAft>
              <a:buSzPts val="1600"/>
              <a:buFontTx/>
              <a:buChar char="-"/>
            </a:pPr>
            <a:r>
              <a:rPr lang="en-US" sz="2000" dirty="0" err="1">
                <a:latin typeface="SVN-Comic Sans MS" panose="02040603050506020204" pitchFamily="18" charset="0"/>
              </a:rPr>
              <a:t>Phụ</a:t>
            </a:r>
            <a:r>
              <a:rPr lang="en-US" sz="2000" dirty="0">
                <a:latin typeface="SVN-Comic Sans MS" panose="02040603050506020204" pitchFamily="18" charset="0"/>
              </a:rPr>
              <a:t> </a:t>
            </a:r>
            <a:r>
              <a:rPr lang="en-US" sz="2000" dirty="0" err="1">
                <a:latin typeface="SVN-Comic Sans MS" panose="02040603050506020204" pitchFamily="18" charset="0"/>
              </a:rPr>
              <a:t>thuộc</a:t>
            </a:r>
            <a:r>
              <a:rPr lang="en-US" sz="2000" dirty="0">
                <a:latin typeface="SVN-Comic Sans MS" panose="02040603050506020204" pitchFamily="18" charset="0"/>
              </a:rPr>
              <a:t> </a:t>
            </a:r>
            <a:r>
              <a:rPr lang="en-US" sz="2000" dirty="0" err="1">
                <a:latin typeface="SVN-Comic Sans MS" panose="02040603050506020204" pitchFamily="18" charset="0"/>
              </a:rPr>
              <a:t>vào</a:t>
            </a:r>
            <a:r>
              <a:rPr lang="en-US" sz="2000" dirty="0">
                <a:latin typeface="SVN-Comic Sans MS" panose="02040603050506020204" pitchFamily="18" charset="0"/>
              </a:rPr>
              <a:t> </a:t>
            </a:r>
            <a:r>
              <a:rPr lang="en-US" sz="2000" dirty="0" err="1">
                <a:latin typeface="SVN-Comic Sans MS" panose="02040603050506020204" pitchFamily="18" charset="0"/>
              </a:rPr>
              <a:t>chất</a:t>
            </a:r>
            <a:r>
              <a:rPr lang="en-US" sz="2000" dirty="0">
                <a:latin typeface="SVN-Comic Sans MS" panose="02040603050506020204" pitchFamily="18" charset="0"/>
              </a:rPr>
              <a:t> </a:t>
            </a:r>
            <a:r>
              <a:rPr lang="en-US" sz="2000" dirty="0" err="1">
                <a:latin typeface="SVN-Comic Sans MS" panose="02040603050506020204" pitchFamily="18" charset="0"/>
              </a:rPr>
              <a:t>lượng</a:t>
            </a:r>
            <a:r>
              <a:rPr lang="en-US" sz="2000" dirty="0">
                <a:latin typeface="SVN-Comic Sans MS" panose="02040603050506020204" pitchFamily="18" charset="0"/>
              </a:rPr>
              <a:t> </a:t>
            </a:r>
            <a:r>
              <a:rPr lang="en-US" sz="2000" dirty="0" err="1">
                <a:latin typeface="SVN-Comic Sans MS" panose="02040603050506020204" pitchFamily="18" charset="0"/>
              </a:rPr>
              <a:t>làm</a:t>
            </a:r>
            <a:r>
              <a:rPr lang="en-US" sz="2000" dirty="0">
                <a:latin typeface="SVN-Comic Sans MS" panose="02040603050506020204" pitchFamily="18" charset="0"/>
              </a:rPr>
              <a:t> </a:t>
            </a:r>
            <a:r>
              <a:rPr lang="en-US" sz="2000" dirty="0" err="1">
                <a:latin typeface="SVN-Comic Sans MS" panose="02040603050506020204" pitchFamily="18" charset="0"/>
              </a:rPr>
              <a:t>việc</a:t>
            </a:r>
            <a:r>
              <a:rPr lang="en-US" sz="2000" dirty="0">
                <a:latin typeface="SVN-Comic Sans MS" panose="02040603050506020204" pitchFamily="18" charset="0"/>
              </a:rPr>
              <a:t> </a:t>
            </a:r>
            <a:r>
              <a:rPr lang="en-US" sz="2000" dirty="0" err="1">
                <a:latin typeface="SVN-Comic Sans MS" panose="02040603050506020204" pitchFamily="18" charset="0"/>
              </a:rPr>
              <a:t>của</a:t>
            </a:r>
            <a:r>
              <a:rPr lang="en-US" sz="2000" dirty="0">
                <a:latin typeface="SVN-Comic Sans MS" panose="02040603050506020204" pitchFamily="18" charset="0"/>
              </a:rPr>
              <a:t> PO</a:t>
            </a:r>
          </a:p>
        </p:txBody>
      </p:sp>
      <p:cxnSp>
        <p:nvCxnSpPr>
          <p:cNvPr id="2145" name="Google Shape;2145;p26"/>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2146" name="Google Shape;2146;p26"/>
          <p:cNvCxnSpPr/>
          <p:nvPr/>
        </p:nvCxnSpPr>
        <p:spPr>
          <a:xfrm>
            <a:off x="1338238" y="1790170"/>
            <a:ext cx="6447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cxnSp>
        <p:nvCxnSpPr>
          <p:cNvPr id="2147" name="Google Shape;2147;p26"/>
          <p:cNvCxnSpPr/>
          <p:nvPr/>
        </p:nvCxnSpPr>
        <p:spPr>
          <a:xfrm>
            <a:off x="4572000" y="1566172"/>
            <a:ext cx="0" cy="296490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8" name="Google Shape;2137;p26"/>
          <p:cNvSpPr txBox="1">
            <a:spLocks noGrp="1"/>
          </p:cNvSpPr>
          <p:nvPr>
            <p:ph type="title" idx="2"/>
          </p:nvPr>
        </p:nvSpPr>
        <p:spPr>
          <a:xfrm>
            <a:off x="4888159" y="1221583"/>
            <a:ext cx="2727600" cy="37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2800" dirty="0">
                <a:latin typeface="SVN-Internation" panose="02040603050506020204" pitchFamily="18" charset="0"/>
              </a:rPr>
              <a:t>NHƯỢC ĐIỂM</a:t>
            </a:r>
            <a:endParaRPr sz="2800" dirty="0">
              <a:latin typeface="SVN-Internation" panose="02040603050506020204" pitchFamily="18" charset="0"/>
            </a:endParaRPr>
          </a:p>
        </p:txBody>
      </p:sp>
      <p:sp>
        <p:nvSpPr>
          <p:cNvPr id="20" name="Google Shape;161;p5">
            <a:extLst>
              <a:ext uri="{FF2B5EF4-FFF2-40B4-BE49-F238E27FC236}">
                <a16:creationId xmlns:a16="http://schemas.microsoft.com/office/drawing/2014/main" id="{A4194E41-0D15-4BB3-AC2E-5C39CCEC9260}"/>
              </a:ext>
            </a:extLst>
          </p:cNvPr>
          <p:cNvSpPr txBox="1"/>
          <p:nvPr/>
        </p:nvSpPr>
        <p:spPr>
          <a:xfrm>
            <a:off x="1026107" y="228099"/>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c.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Ưu</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nhược</a:t>
            </a:r>
            <a:r>
              <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rPr>
              <a:t> </a:t>
            </a:r>
            <a:r>
              <a:rPr kumimoji="0" lang="en-US" sz="2800" b="0" i="0" u="none" strike="noStrike" kern="0" cap="none" spc="0" normalizeH="0" baseline="0" noProof="0" dirty="0" err="1">
                <a:ln>
                  <a:noFill/>
                </a:ln>
                <a:solidFill>
                  <a:srgbClr val="FFFFFF"/>
                </a:solidFill>
                <a:effectLst/>
                <a:uLnTx/>
                <a:uFillTx/>
                <a:latin typeface="SVN-Internation" panose="02040603050506020204" pitchFamily="18" charset="0"/>
                <a:ea typeface="Montserrat"/>
                <a:cs typeface="Montserrat"/>
                <a:sym typeface="Montserrat"/>
              </a:rPr>
              <a:t>điểm</a:t>
            </a:r>
            <a:endParaRPr kumimoji="0" lang="en-US" sz="2800" b="0" i="0" u="none" strike="noStrike" kern="0" cap="none" spc="0" normalizeH="0" baseline="0" noProof="0" dirty="0">
              <a:ln>
                <a:noFill/>
              </a:ln>
              <a:solidFill>
                <a:srgbClr val="FFFFFF"/>
              </a:solidFill>
              <a:effectLst/>
              <a:uLnTx/>
              <a:uFillTx/>
              <a:latin typeface="SVN-Internation" panose="02040603050506020204" pitchFamily="18" charset="0"/>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581862" y="568385"/>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600" dirty="0">
                <a:latin typeface="SVN-Internation" panose="02040603050506020204" pitchFamily="18" charset="0"/>
                <a:ea typeface="Montserrat"/>
                <a:cs typeface="Montserrat"/>
              </a:rPr>
              <a:t>3. LÝ DO LỰA CHỌN</a:t>
            </a:r>
            <a:endParaRPr sz="3600" i="1" dirty="0">
              <a:latin typeface="SVN-Internation" panose="02040603050506020204" pitchFamily="18" charset="0"/>
              <a:ea typeface="Montserrat"/>
              <a:cs typeface="Montserrat"/>
              <a:sym typeface="Montserrat"/>
            </a:endParaRPr>
          </a:p>
        </p:txBody>
      </p:sp>
      <p:cxnSp>
        <p:nvCxnSpPr>
          <p:cNvPr id="160" name="Google Shape;160;p5"/>
          <p:cNvCxnSpPr/>
          <p:nvPr/>
        </p:nvCxnSpPr>
        <p:spPr>
          <a:xfrm>
            <a:off x="459375" y="55604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
        <p:nvSpPr>
          <p:cNvPr id="15" name="Google Shape;161;p5">
            <a:extLst>
              <a:ext uri="{FF2B5EF4-FFF2-40B4-BE49-F238E27FC236}">
                <a16:creationId xmlns:a16="http://schemas.microsoft.com/office/drawing/2014/main" id="{A4194E41-0D15-4BB3-AC2E-5C39CCEC9260}"/>
              </a:ext>
            </a:extLst>
          </p:cNvPr>
          <p:cNvSpPr txBox="1"/>
          <p:nvPr/>
        </p:nvSpPr>
        <p:spPr>
          <a:xfrm>
            <a:off x="1055772" y="1509785"/>
            <a:ext cx="7724103" cy="966715"/>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Thích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ứng</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nhanh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với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sự</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thay</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đổi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nhu</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cầu</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của</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Khách</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hàng</a:t>
            </a:r>
            <a:endPar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endParaRPr>
          </a:p>
          <a:p>
            <a:pPr marL="0" marR="0" lvl="0" indent="0" algn="just" defTabSz="914400" rtl="0" eaLnBrk="1" fontAlgn="auto" latinLnBrk="0" hangingPunct="1">
              <a:lnSpc>
                <a:spcPct val="150000"/>
              </a:lnSpc>
              <a:spcBef>
                <a:spcPts val="800"/>
              </a:spcBef>
              <a:spcAft>
                <a:spcPts val="800"/>
              </a:spcAft>
              <a:buClr>
                <a:srgbClr val="000000"/>
              </a:buClr>
              <a:buSzPts val="1150"/>
              <a:buFont typeface="Arial"/>
              <a:buNone/>
              <a:tabLst/>
              <a:defRPr/>
            </a:pP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Phát</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hiện</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lỗi</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để</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sửa</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kịp</a:t>
            </a:r>
            <a:r>
              <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rPr>
              <a:t> </a:t>
            </a:r>
            <a:r>
              <a:rPr kumimoji="0" lang="en-US" sz="2400" b="0" i="0" u="none" strike="noStrike" kern="0" cap="none" spc="0" normalizeH="0" baseline="0" noProof="0" dirty="0" err="1">
                <a:ln>
                  <a:noFill/>
                </a:ln>
                <a:solidFill>
                  <a:srgbClr val="FFFFFF"/>
                </a:solidFill>
                <a:effectLst/>
                <a:uLnTx/>
                <a:uFillTx/>
                <a:latin typeface="SVN-Comic Sans MS" panose="02040603050506020204" pitchFamily="18" charset="0"/>
                <a:ea typeface="Montserrat"/>
                <a:cs typeface="Montserrat"/>
                <a:sym typeface="Montserrat"/>
              </a:rPr>
              <a:t>thời</a:t>
            </a:r>
            <a:endParaRPr kumimoji="0" lang="en-US" sz="2400" b="0" i="0" u="none" strike="noStrike" kern="0" cap="none" spc="0" normalizeH="0" baseline="0" noProof="0" dirty="0">
              <a:ln>
                <a:noFill/>
              </a:ln>
              <a:solidFill>
                <a:srgbClr val="FFFFFF"/>
              </a:solidFill>
              <a:effectLst/>
              <a:uLnTx/>
              <a:uFillTx/>
              <a:latin typeface="SVN-Comic Sans MS" panose="02040603050506020204" pitchFamily="18" charset="0"/>
              <a:ea typeface="Montserrat"/>
              <a:cs typeface="Montserrat"/>
              <a:sym typeface="Montserrat"/>
            </a:endParaRPr>
          </a:p>
        </p:txBody>
      </p:sp>
    </p:spTree>
    <p:extLst>
      <p:ext uri="{BB962C8B-B14F-4D97-AF65-F5344CB8AC3E}">
        <p14:creationId xmlns:p14="http://schemas.microsoft.com/office/powerpoint/2010/main" val="314131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581862" y="568385"/>
            <a:ext cx="5281025"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600" dirty="0">
                <a:latin typeface="SVN-Internation" panose="02040603050506020204" pitchFamily="18" charset="0"/>
                <a:ea typeface="Montserrat"/>
                <a:cs typeface="Montserrat"/>
              </a:rPr>
              <a:t>4. GIAO DIỆN MẪU</a:t>
            </a:r>
            <a:endParaRPr sz="3600" i="1" dirty="0">
              <a:latin typeface="SVN-Internation" panose="02040603050506020204" pitchFamily="18" charset="0"/>
              <a:ea typeface="Montserrat"/>
              <a:cs typeface="Montserrat"/>
              <a:sym typeface="Montserrat"/>
            </a:endParaRPr>
          </a:p>
        </p:txBody>
      </p:sp>
      <p:cxnSp>
        <p:nvCxnSpPr>
          <p:cNvPr id="160" name="Google Shape;160;p5"/>
          <p:cNvCxnSpPr/>
          <p:nvPr/>
        </p:nvCxnSpPr>
        <p:spPr>
          <a:xfrm>
            <a:off x="459375" y="55604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8521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0331" y="3484880"/>
            <a:ext cx="4169475" cy="598800"/>
          </a:xfrm>
          <a:prstGeom prst="rect">
            <a:avLst/>
          </a:prstGeom>
          <a:noFill/>
          <a:ln>
            <a:noFill/>
          </a:ln>
        </p:spPr>
        <p:txBody>
          <a:bodyPr spcFirstLastPara="1" wrap="square" lIns="91425" tIns="91425" rIns="91425" bIns="91425" anchor="b" anchorCtr="0">
            <a:noAutofit/>
          </a:bodyPr>
          <a:lstStyle/>
          <a:p>
            <a:pPr lvl="0"/>
            <a:r>
              <a:rPr lang="en-US" dirty="0">
                <a:latin typeface="SVN-Internation" panose="02040603050506020204" pitchFamily="18" charset="0"/>
              </a:rPr>
              <a:t>KẾ HOẠCH HOẠT ĐỘNG</a:t>
            </a:r>
            <a:endParaRPr dirty="0"/>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07</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9836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7"/>
          <p:cNvSpPr txBox="1">
            <a:spLocks noGrp="1"/>
          </p:cNvSpPr>
          <p:nvPr>
            <p:ph type="title"/>
          </p:nvPr>
        </p:nvSpPr>
        <p:spPr>
          <a:xfrm>
            <a:off x="938500" y="411974"/>
            <a:ext cx="4702200" cy="94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3600" dirty="0">
                <a:latin typeface="SVN-Internation" panose="02040603050506020204" pitchFamily="18" charset="0"/>
              </a:rPr>
              <a:t>KẾ HOẠCH HOẠT ĐỘNG</a:t>
            </a:r>
            <a:endParaRPr sz="3600" dirty="0">
              <a:latin typeface="SVN-Internation" panose="02040603050506020204" pitchFamily="18" charset="0"/>
            </a:endParaRPr>
          </a:p>
        </p:txBody>
      </p:sp>
      <p:cxnSp>
        <p:nvCxnSpPr>
          <p:cNvPr id="1995" name="Google Shape;1995;p17"/>
          <p:cNvCxnSpPr/>
          <p:nvPr/>
        </p:nvCxnSpPr>
        <p:spPr>
          <a:xfrm>
            <a:off x="1784733" y="2321132"/>
            <a:ext cx="5431316" cy="0"/>
          </a:xfrm>
          <a:prstGeom prst="straightConnector1">
            <a:avLst/>
          </a:prstGeom>
          <a:noFill/>
          <a:ln w="19050" cap="flat" cmpd="sng">
            <a:solidFill>
              <a:schemeClr val="accent1"/>
            </a:solidFill>
            <a:prstDash val="solid"/>
            <a:round/>
            <a:headEnd type="none" w="sm" len="sm"/>
            <a:tailEnd type="none" w="sm" len="sm"/>
          </a:ln>
        </p:spPr>
      </p:cxnSp>
      <p:sp>
        <p:nvSpPr>
          <p:cNvPr id="1996" name="Google Shape;1996;p17"/>
          <p:cNvSpPr txBox="1">
            <a:spLocks noGrp="1"/>
          </p:cNvSpPr>
          <p:nvPr>
            <p:ph type="title" idx="4294967295"/>
          </p:nvPr>
        </p:nvSpPr>
        <p:spPr>
          <a:xfrm>
            <a:off x="2356535" y="1604486"/>
            <a:ext cx="722935" cy="348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400" b="1" dirty="0"/>
              <a:t>1</a:t>
            </a:r>
            <a:endParaRPr sz="1400" b="1" dirty="0">
              <a:solidFill>
                <a:schemeClr val="lt1"/>
              </a:solidFill>
            </a:endParaRPr>
          </a:p>
        </p:txBody>
      </p:sp>
      <p:sp>
        <p:nvSpPr>
          <p:cNvPr id="2004" name="Google Shape;2004;p17"/>
          <p:cNvSpPr/>
          <p:nvPr/>
        </p:nvSpPr>
        <p:spPr>
          <a:xfrm>
            <a:off x="2609253" y="2201366"/>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05" name="Google Shape;2005;p17"/>
          <p:cNvSpPr/>
          <p:nvPr/>
        </p:nvSpPr>
        <p:spPr>
          <a:xfrm>
            <a:off x="6200339" y="2212382"/>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008" name="Google Shape;2008;p17"/>
          <p:cNvCxnSpPr/>
          <p:nvPr/>
        </p:nvCxnSpPr>
        <p:spPr>
          <a:xfrm>
            <a:off x="1026200" y="414022"/>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803"/>
              </a:srgbClr>
            </a:outerShdw>
          </a:effectLst>
        </p:spPr>
      </p:cxnSp>
      <p:sp>
        <p:nvSpPr>
          <p:cNvPr id="19" name="Google Shape;1996;p17"/>
          <p:cNvSpPr txBox="1">
            <a:spLocks/>
          </p:cNvSpPr>
          <p:nvPr/>
        </p:nvSpPr>
        <p:spPr>
          <a:xfrm>
            <a:off x="6059289" y="1604486"/>
            <a:ext cx="499600"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 sz="1400" b="1" i="0" u="none" strike="noStrike" kern="0" cap="none" spc="0" normalizeH="0" baseline="0" noProof="0" dirty="0">
                <a:ln>
                  <a:noFill/>
                </a:ln>
                <a:solidFill>
                  <a:srgbClr val="FFFFFF"/>
                </a:solidFill>
                <a:effectLst/>
                <a:uLnTx/>
                <a:uFillTx/>
                <a:latin typeface="Montserrat ExtraBold"/>
                <a:sym typeface="Montserrat ExtraBold"/>
              </a:rPr>
              <a:t>2</a:t>
            </a:r>
          </a:p>
        </p:txBody>
      </p:sp>
      <p:sp>
        <p:nvSpPr>
          <p:cNvPr id="23" name="Google Shape;279;p9"/>
          <p:cNvSpPr txBox="1">
            <a:spLocks/>
          </p:cNvSpPr>
          <p:nvPr/>
        </p:nvSpPr>
        <p:spPr>
          <a:xfrm>
            <a:off x="1957171" y="2592398"/>
            <a:ext cx="1521661"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Bổ</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nhiệm</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chức</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vụ</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p:txBody>
      </p:sp>
      <p:sp>
        <p:nvSpPr>
          <p:cNvPr id="24" name="Google Shape;279;p9"/>
          <p:cNvSpPr txBox="1">
            <a:spLocks/>
          </p:cNvSpPr>
          <p:nvPr/>
        </p:nvSpPr>
        <p:spPr>
          <a:xfrm>
            <a:off x="5548258" y="2592398"/>
            <a:ext cx="1521661"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Gọi</a:t>
            </a:r>
            <a:r>
              <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rPr>
              <a:t> </a:t>
            </a:r>
            <a:r>
              <a:rPr kumimoji="0" lang="en-US" sz="2000" b="1" i="0" u="none" strike="noStrike" kern="0" cap="none" spc="0" normalizeH="0" baseline="0" noProof="0" dirty="0" err="1">
                <a:ln>
                  <a:noFill/>
                </a:ln>
                <a:solidFill>
                  <a:srgbClr val="FFFFFF"/>
                </a:solidFill>
                <a:effectLst/>
                <a:uLnTx/>
                <a:uFillTx/>
                <a:latin typeface="SVN-Comic Sans MS" panose="02040603050506020204" pitchFamily="18" charset="0"/>
                <a:cs typeface="Arial"/>
                <a:sym typeface="Arial"/>
              </a:rPr>
              <a:t>vốn</a:t>
            </a:r>
            <a:endParaRPr kumimoji="0" lang="en-US" sz="2000" b="1" i="0" u="none" strike="noStrike" kern="0" cap="none" spc="0" normalizeH="0" baseline="0" noProof="0" dirty="0">
              <a:ln>
                <a:noFill/>
              </a:ln>
              <a:solidFill>
                <a:srgbClr val="FFFFFF"/>
              </a:solidFill>
              <a:effectLst/>
              <a:uLnTx/>
              <a:uFillTx/>
              <a:latin typeface="SVN-Comic Sans MS" panose="02040603050506020204" pitchFamily="18" charset="0"/>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4629300" cy="1214250"/>
          </a:xfrm>
        </p:spPr>
        <p:txBody>
          <a:bodyPr/>
          <a:lstStyle/>
          <a:p>
            <a:r>
              <a:rPr lang="en-US" b="1" dirty="0">
                <a:latin typeface="+mj-lt"/>
              </a:rPr>
              <a:t>KẾ HOẠCH MARKETING</a:t>
            </a:r>
          </a:p>
        </p:txBody>
      </p:sp>
      <p:sp>
        <p:nvSpPr>
          <p:cNvPr id="3" name="Text Placeholder 2"/>
          <p:cNvSpPr>
            <a:spLocks noGrp="1"/>
          </p:cNvSpPr>
          <p:nvPr>
            <p:ph type="body" idx="1"/>
          </p:nvPr>
        </p:nvSpPr>
        <p:spPr>
          <a:xfrm>
            <a:off x="938500" y="1874020"/>
            <a:ext cx="4946400" cy="2760900"/>
          </a:xfrm>
        </p:spPr>
        <p:txBody>
          <a:bodyPr/>
          <a:lstStyle/>
          <a:p>
            <a:pPr marL="139700" indent="0">
              <a:buNone/>
            </a:pPr>
            <a:endParaRPr lang="en-US" dirty="0">
              <a:latin typeface="+mn-lt"/>
            </a:endParaRPr>
          </a:p>
        </p:txBody>
      </p:sp>
    </p:spTree>
    <p:extLst>
      <p:ext uri="{BB962C8B-B14F-4D97-AF65-F5344CB8AC3E}">
        <p14:creationId xmlns:p14="http://schemas.microsoft.com/office/powerpoint/2010/main" val="62272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4"/>
            <a:ext cx="4702200" cy="1231375"/>
          </a:xfrm>
        </p:spPr>
        <p:txBody>
          <a:bodyPr/>
          <a:lstStyle/>
          <a:p>
            <a:r>
              <a:rPr lang="en-US" b="1" dirty="0">
                <a:latin typeface="+mj-lt"/>
              </a:rPr>
              <a:t>KẾ HOẠCH MARKETING</a:t>
            </a:r>
          </a:p>
        </p:txBody>
      </p:sp>
      <p:pic>
        <p:nvPicPr>
          <p:cNvPr id="1026" name="Picture 2" descr="Lý giải cơn sốt lựa chọn nghề nghiệp marketing của các bạn tr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964" y="2013735"/>
            <a:ext cx="4154290" cy="23322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74796" y="4756935"/>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a:t>
            </a:r>
            <a:r>
              <a:rPr lang="en-US" dirty="0" err="1">
                <a:solidFill>
                  <a:schemeClr val="bg1"/>
                </a:solidFill>
              </a:rPr>
              <a:t>JobsGo</a:t>
            </a:r>
            <a:endParaRPr lang="en-US" dirty="0">
              <a:solidFill>
                <a:schemeClr val="bg1"/>
              </a:solidFill>
            </a:endParaRPr>
          </a:p>
        </p:txBody>
      </p:sp>
    </p:spTree>
    <p:extLst>
      <p:ext uri="{BB962C8B-B14F-4D97-AF65-F5344CB8AC3E}">
        <p14:creationId xmlns:p14="http://schemas.microsoft.com/office/powerpoint/2010/main" val="193560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B74F1428-1768-4038-AF5B-8EC79B81820B}"/>
              </a:ext>
            </a:extLst>
          </p:cNvPr>
          <p:cNvSpPr/>
          <p:nvPr/>
        </p:nvSpPr>
        <p:spPr>
          <a:xfrm rot="12049131" flipV="1">
            <a:off x="2209642" y="1745017"/>
            <a:ext cx="1115533"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2E50CD-088B-4CAB-B261-12CEE40C541C}"/>
              </a:ext>
            </a:extLst>
          </p:cNvPr>
          <p:cNvSpPr txBox="1"/>
          <p:nvPr/>
        </p:nvSpPr>
        <p:spPr>
          <a:xfrm>
            <a:off x="998805" y="1202787"/>
            <a:ext cx="1083951" cy="400110"/>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Ý tưởng</a:t>
            </a:r>
          </a:p>
        </p:txBody>
      </p:sp>
      <p:sp>
        <p:nvSpPr>
          <p:cNvPr id="11" name="Arrow: Right 10">
            <a:extLst>
              <a:ext uri="{FF2B5EF4-FFF2-40B4-BE49-F238E27FC236}">
                <a16:creationId xmlns:a16="http://schemas.microsoft.com/office/drawing/2014/main" id="{569F56A0-1A38-4F03-8290-E6EFA2459B6F}"/>
              </a:ext>
            </a:extLst>
          </p:cNvPr>
          <p:cNvSpPr/>
          <p:nvPr/>
        </p:nvSpPr>
        <p:spPr>
          <a:xfrm rot="9641418" flipV="1">
            <a:off x="2125519" y="3521417"/>
            <a:ext cx="1214096"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3353AA0C-FAAF-44AB-AC5A-6EF37B5C6D6D}"/>
              </a:ext>
            </a:extLst>
          </p:cNvPr>
          <p:cNvPicPr>
            <a:picLocks noChangeAspect="1"/>
          </p:cNvPicPr>
          <p:nvPr/>
        </p:nvPicPr>
        <p:blipFill>
          <a:blip r:embed="rId2"/>
          <a:stretch>
            <a:fillRect/>
          </a:stretch>
        </p:blipFill>
        <p:spPr>
          <a:xfrm>
            <a:off x="2823210" y="1217932"/>
            <a:ext cx="2867172" cy="2867172"/>
          </a:xfrm>
          <a:prstGeom prst="rect">
            <a:avLst/>
          </a:prstGeom>
        </p:spPr>
      </p:pic>
      <p:sp>
        <p:nvSpPr>
          <p:cNvPr id="14" name="TextBox 13">
            <a:extLst>
              <a:ext uri="{FF2B5EF4-FFF2-40B4-BE49-F238E27FC236}">
                <a16:creationId xmlns:a16="http://schemas.microsoft.com/office/drawing/2014/main" id="{983774C4-C86D-4451-91CF-C05E5843028F}"/>
              </a:ext>
            </a:extLst>
          </p:cNvPr>
          <p:cNvSpPr txBox="1"/>
          <p:nvPr/>
        </p:nvSpPr>
        <p:spPr>
          <a:xfrm>
            <a:off x="862457" y="3684994"/>
            <a:ext cx="1277914" cy="400110"/>
          </a:xfrm>
          <a:prstGeom prst="rect">
            <a:avLst/>
          </a:prstGeom>
          <a:noFill/>
        </p:spPr>
        <p:txBody>
          <a:bodyPr wrap="none" rtlCol="0">
            <a:spAutoFit/>
          </a:bodyPr>
          <a:lstStyle/>
          <a:p>
            <a:r>
              <a:rPr lang="en-US" sz="2000" dirty="0" err="1">
                <a:solidFill>
                  <a:schemeClr val="bg1"/>
                </a:solidFill>
                <a:latin typeface="Segoe UI" panose="020B0502040204020203" pitchFamily="34" charset="0"/>
                <a:cs typeface="Segoe UI" panose="020B0502040204020203" pitchFamily="34" charset="0"/>
              </a:rPr>
              <a:t>Quyền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lợi</a:t>
            </a:r>
            <a:endParaRPr lang="en-US" sz="2000" dirty="0">
              <a:solidFill>
                <a:schemeClr val="bg1"/>
              </a:solidFill>
              <a:latin typeface="Segoe UI" panose="020B0502040204020203" pitchFamily="34" charset="0"/>
              <a:cs typeface="Segoe UI" panose="020B0502040204020203" pitchFamily="34" charset="0"/>
            </a:endParaRPr>
          </a:p>
        </p:txBody>
      </p:sp>
      <p:sp>
        <p:nvSpPr>
          <p:cNvPr id="15" name="Arrow: Right 14">
            <a:extLst>
              <a:ext uri="{FF2B5EF4-FFF2-40B4-BE49-F238E27FC236}">
                <a16:creationId xmlns:a16="http://schemas.microsoft.com/office/drawing/2014/main" id="{4231403B-8B8F-419B-89DE-6588F3E73C22}"/>
              </a:ext>
            </a:extLst>
          </p:cNvPr>
          <p:cNvSpPr/>
          <p:nvPr/>
        </p:nvSpPr>
        <p:spPr>
          <a:xfrm rot="19941600" flipV="1">
            <a:off x="5132615" y="1658989"/>
            <a:ext cx="1115533"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A147A0D-8ED4-4393-B26C-61A0A220FF10}"/>
              </a:ext>
            </a:extLst>
          </p:cNvPr>
          <p:cNvSpPr txBox="1"/>
          <p:nvPr/>
        </p:nvSpPr>
        <p:spPr>
          <a:xfrm>
            <a:off x="6249550" y="1079770"/>
            <a:ext cx="1806905" cy="707886"/>
          </a:xfrm>
          <a:prstGeom prst="rect">
            <a:avLst/>
          </a:prstGeom>
          <a:noFill/>
        </p:spPr>
        <p:txBody>
          <a:bodyPr wrap="none" rtlCol="0">
            <a:spAutoFit/>
          </a:bodyPr>
          <a:lstStyle/>
          <a:p>
            <a:r>
              <a:rPr lang="en-US" sz="2000" dirty="0">
                <a:solidFill>
                  <a:schemeClr val="bg1"/>
                </a:solidFill>
                <a:latin typeface="Segoe UI" panose="020B0502040204020203" pitchFamily="34" charset="0"/>
                <a:cs typeface="Segoe UI" panose="020B0502040204020203" pitchFamily="34" charset="0"/>
              </a:rPr>
              <a:t>Tính năng </a:t>
            </a:r>
            <a:r>
              <a:rPr lang="en-US" sz="2000" dirty="0" err="1">
                <a:solidFill>
                  <a:schemeClr val="bg1"/>
                </a:solidFill>
                <a:latin typeface="Segoe UI" panose="020B0502040204020203" pitchFamily="34" charset="0"/>
                <a:cs typeface="Segoe UI" panose="020B0502040204020203" pitchFamily="34" charset="0"/>
              </a:rPr>
              <a:t>độc</a:t>
            </a:r>
            <a:endParaRPr lang="en-US" sz="2000" dirty="0">
              <a:solidFill>
                <a:schemeClr val="bg1"/>
              </a:solidFill>
              <a:latin typeface="Segoe UI" panose="020B0502040204020203" pitchFamily="34" charset="0"/>
              <a:cs typeface="Segoe UI" panose="020B0502040204020203" pitchFamily="34" charset="0"/>
            </a:endParaRPr>
          </a:p>
          <a:p>
            <a:r>
              <a:rPr lang="en-US" sz="2000" dirty="0" err="1">
                <a:solidFill>
                  <a:schemeClr val="bg1"/>
                </a:solidFill>
                <a:latin typeface="Segoe UI" panose="020B0502040204020203" pitchFamily="34" charset="0"/>
                <a:cs typeface="Segoe UI" panose="020B0502040204020203" pitchFamily="34" charset="0"/>
              </a:rPr>
              <a:t>quyền</a:t>
            </a:r>
            <a:endParaRPr lang="en-US" sz="2000" dirty="0">
              <a:solidFill>
                <a:schemeClr val="bg1"/>
              </a:solidFill>
              <a:latin typeface="Segoe UI" panose="020B0502040204020203" pitchFamily="34" charset="0"/>
              <a:cs typeface="Segoe UI" panose="020B0502040204020203" pitchFamily="34" charset="0"/>
            </a:endParaRPr>
          </a:p>
        </p:txBody>
      </p:sp>
      <p:sp>
        <p:nvSpPr>
          <p:cNvPr id="17" name="Arrow: Right 16">
            <a:extLst>
              <a:ext uri="{FF2B5EF4-FFF2-40B4-BE49-F238E27FC236}">
                <a16:creationId xmlns:a16="http://schemas.microsoft.com/office/drawing/2014/main" id="{2C8DD01B-E96B-42F7-B775-72A69A8D9A9E}"/>
              </a:ext>
            </a:extLst>
          </p:cNvPr>
          <p:cNvSpPr/>
          <p:nvPr/>
        </p:nvSpPr>
        <p:spPr>
          <a:xfrm rot="1200085">
            <a:off x="5142369" y="3598604"/>
            <a:ext cx="1176330" cy="4571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CFC1A3-1602-4C59-B634-6398FF7EDB27}"/>
              </a:ext>
            </a:extLst>
          </p:cNvPr>
          <p:cNvSpPr txBox="1"/>
          <p:nvPr/>
        </p:nvSpPr>
        <p:spPr>
          <a:xfrm>
            <a:off x="6361483" y="3531106"/>
            <a:ext cx="2026517" cy="707886"/>
          </a:xfrm>
          <a:prstGeom prst="rect">
            <a:avLst/>
          </a:prstGeom>
          <a:noFill/>
        </p:spPr>
        <p:txBody>
          <a:bodyPr wrap="none" rtlCol="0">
            <a:spAutoFit/>
          </a:bodyPr>
          <a:lstStyle/>
          <a:p>
            <a:r>
              <a:rPr lang="en-US" sz="2000" dirty="0" err="1">
                <a:solidFill>
                  <a:schemeClr val="bg1"/>
                </a:solidFill>
                <a:latin typeface="Segoe UI" panose="020B0502040204020203" pitchFamily="34" charset="0"/>
                <a:cs typeface="Segoe UI" panose="020B0502040204020203" pitchFamily="34" charset="0"/>
              </a:rPr>
              <a:t>Mô</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tả</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sản</a:t>
            </a:r>
            <a:r>
              <a:rPr lang="en-US" sz="2000" dirty="0">
                <a:solidFill>
                  <a:schemeClr val="bg1"/>
                </a:solidFill>
                <a:latin typeface="Segoe UI" panose="020B0502040204020203" pitchFamily="34" charset="0"/>
                <a:cs typeface="Segoe UI" panose="020B0502040204020203" pitchFamily="34" charset="0"/>
              </a:rPr>
              <a:t> </a:t>
            </a:r>
            <a:r>
              <a:rPr lang="en-US" sz="2000" dirty="0" err="1">
                <a:solidFill>
                  <a:schemeClr val="bg1"/>
                </a:solidFill>
                <a:latin typeface="Segoe UI" panose="020B0502040204020203" pitchFamily="34" charset="0"/>
                <a:cs typeface="Segoe UI" panose="020B0502040204020203" pitchFamily="34" charset="0"/>
              </a:rPr>
              <a:t>phẩm</a:t>
            </a:r>
            <a:endParaRPr lang="en-US" sz="2000" dirty="0">
              <a:solidFill>
                <a:schemeClr val="bg1"/>
              </a:solidFill>
              <a:latin typeface="Segoe UI" panose="020B0502040204020203" pitchFamily="34" charset="0"/>
              <a:cs typeface="Segoe UI" panose="020B0502040204020203" pitchFamily="34" charset="0"/>
            </a:endParaRPr>
          </a:p>
          <a:p>
            <a:r>
              <a:rPr lang="en-US" sz="2000" dirty="0">
                <a:solidFill>
                  <a:schemeClr val="bg1"/>
                </a:solidFill>
                <a:latin typeface="Segoe UI" panose="020B0502040204020203" pitchFamily="34" charset="0"/>
                <a:cs typeface="Segoe UI" panose="020B0502040204020203" pitchFamily="34" charset="0"/>
              </a:rPr>
              <a:t>và dịch vụ</a:t>
            </a:r>
          </a:p>
        </p:txBody>
      </p:sp>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96375" y="396050"/>
            <a:ext cx="4592004"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300" dirty="0" err="1"/>
              <a:t>Mô</a:t>
            </a:r>
            <a:r>
              <a:rPr lang="en-US" sz="2300" dirty="0"/>
              <a:t> </a:t>
            </a:r>
            <a:r>
              <a:rPr lang="en-US" sz="2300" dirty="0" err="1"/>
              <a:t>tả</a:t>
            </a:r>
            <a:r>
              <a:rPr lang="en-US" sz="2300" dirty="0"/>
              <a:t> </a:t>
            </a:r>
            <a:r>
              <a:rPr lang="en-US" sz="2300" dirty="0" err="1"/>
              <a:t>sản</a:t>
            </a:r>
            <a:r>
              <a:rPr lang="en-US" sz="2300" dirty="0"/>
              <a:t> </a:t>
            </a:r>
            <a:r>
              <a:rPr lang="en-US" sz="2300" dirty="0" err="1"/>
              <a:t>phẩm</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p:nvPr/>
        </p:nvCxnSpPr>
        <p:spPr>
          <a:xfrm>
            <a:off x="459375" y="308397"/>
            <a:ext cx="2763000"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332580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4629300" cy="926098"/>
          </a:xfrm>
        </p:spPr>
        <p:txBody>
          <a:bodyPr/>
          <a:lstStyle/>
          <a:p>
            <a:r>
              <a:rPr lang="en-US" b="1" dirty="0">
                <a:latin typeface="+mj-lt"/>
              </a:rPr>
              <a:t>ĐỊNH VỊ DOANH NGHIỆP BẢNG SWOT</a:t>
            </a:r>
          </a:p>
        </p:txBody>
      </p:sp>
      <p:sp>
        <p:nvSpPr>
          <p:cNvPr id="3" name="Text Placeholder 2"/>
          <p:cNvSpPr>
            <a:spLocks noGrp="1"/>
          </p:cNvSpPr>
          <p:nvPr>
            <p:ph type="body" idx="1"/>
          </p:nvPr>
        </p:nvSpPr>
        <p:spPr>
          <a:xfrm>
            <a:off x="938500" y="1371123"/>
            <a:ext cx="4946400" cy="2760900"/>
          </a:xfrm>
        </p:spPr>
        <p:txBody>
          <a:bodyPr/>
          <a:lstStyle/>
          <a:p>
            <a:r>
              <a:rPr lang="vi-VN" dirty="0">
                <a:latin typeface="Arial" panose="020B0604020202020204" pitchFamily="34" charset="0"/>
                <a:cs typeface="Arial" panose="020B0604020202020204" pitchFamily="34" charset="0"/>
              </a:rPr>
              <a:t> Strengths (thế mạnh), Weaknesses (Điểm yếu), Opportunities (Cơ hội) và Threats (Thách thức) </a:t>
            </a:r>
            <a:endParaRPr lang="en-US" dirty="0">
              <a:latin typeface="Arial" panose="020B0604020202020204" pitchFamily="34" charset="0"/>
              <a:cs typeface="Arial" panose="020B0604020202020204" pitchFamily="34" charset="0"/>
            </a:endParaRPr>
          </a:p>
        </p:txBody>
      </p:sp>
      <p:pic>
        <p:nvPicPr>
          <p:cNvPr id="2050" name="Picture 2" descr="Mô hình SWOT là gì? Ý nghĩa và ứng dụng của mô hình SW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270" y="2105724"/>
            <a:ext cx="4550860" cy="2607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87812" y="4835723"/>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a:t>
            </a:r>
            <a:r>
              <a:rPr lang="en-US" dirty="0" err="1">
                <a:solidFill>
                  <a:schemeClr val="bg1"/>
                </a:solidFill>
              </a:rPr>
              <a:t>Adsplus</a:t>
            </a:r>
            <a:endParaRPr lang="en-US" dirty="0">
              <a:solidFill>
                <a:schemeClr val="bg1"/>
              </a:solidFill>
            </a:endParaRPr>
          </a:p>
        </p:txBody>
      </p:sp>
    </p:spTree>
    <p:extLst>
      <p:ext uri="{BB962C8B-B14F-4D97-AF65-F5344CB8AC3E}">
        <p14:creationId xmlns:p14="http://schemas.microsoft.com/office/powerpoint/2010/main" val="84984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MỤC TIÊU CỦA MARKETING</a:t>
            </a:r>
          </a:p>
        </p:txBody>
      </p:sp>
      <p:sp>
        <p:nvSpPr>
          <p:cNvPr id="3" name="Text Placeholder 2"/>
          <p:cNvSpPr>
            <a:spLocks noGrp="1"/>
          </p:cNvSpPr>
          <p:nvPr>
            <p:ph type="body" idx="1"/>
          </p:nvPr>
        </p:nvSpPr>
        <p:spPr>
          <a:xfrm>
            <a:off x="938500" y="1386425"/>
            <a:ext cx="4946400" cy="2760900"/>
          </a:xfrm>
        </p:spPr>
        <p:txBody>
          <a:bodyPr/>
          <a:lstStyle/>
          <a:p>
            <a:r>
              <a:rPr lang="en-US" dirty="0" err="1">
                <a:latin typeface="+mn-lt"/>
              </a:rPr>
              <a:t>Tiếp</a:t>
            </a:r>
            <a:r>
              <a:rPr lang="en-US" dirty="0">
                <a:latin typeface="+mn-lt"/>
              </a:rPr>
              <a:t> </a:t>
            </a:r>
            <a:r>
              <a:rPr lang="en-US" dirty="0" err="1">
                <a:latin typeface="+mn-lt"/>
              </a:rPr>
              <a:t>cận</a:t>
            </a:r>
            <a:r>
              <a:rPr lang="en-US" dirty="0">
                <a:latin typeface="+mn-lt"/>
              </a:rPr>
              <a:t> </a:t>
            </a:r>
            <a:r>
              <a:rPr lang="en-US" dirty="0" err="1">
                <a:latin typeface="+mn-lt"/>
              </a:rPr>
              <a:t>và</a:t>
            </a:r>
            <a:r>
              <a:rPr lang="en-US" dirty="0">
                <a:latin typeface="+mn-lt"/>
              </a:rPr>
              <a:t> </a:t>
            </a:r>
            <a:r>
              <a:rPr lang="en-US" dirty="0" err="1">
                <a:latin typeface="+mn-lt"/>
              </a:rPr>
              <a:t>tạo</a:t>
            </a:r>
            <a:r>
              <a:rPr lang="en-US" dirty="0">
                <a:latin typeface="+mn-lt"/>
              </a:rPr>
              <a:t> </a:t>
            </a:r>
            <a:r>
              <a:rPr lang="en-US" dirty="0" err="1">
                <a:latin typeface="+mn-lt"/>
              </a:rPr>
              <a:t>thói</a:t>
            </a:r>
            <a:r>
              <a:rPr lang="en-US" dirty="0">
                <a:latin typeface="+mn-lt"/>
              </a:rPr>
              <a:t> </a:t>
            </a:r>
            <a:r>
              <a:rPr lang="en-US" dirty="0" err="1">
                <a:latin typeface="+mn-lt"/>
              </a:rPr>
              <a:t>quen</a:t>
            </a:r>
            <a:r>
              <a:rPr lang="en-US" dirty="0">
                <a:latin typeface="+mn-lt"/>
              </a:rPr>
              <a:t> </a:t>
            </a:r>
            <a:r>
              <a:rPr lang="en-US" dirty="0" err="1">
                <a:latin typeface="+mn-lt"/>
              </a:rPr>
              <a:t>sử</a:t>
            </a:r>
            <a:r>
              <a:rPr lang="en-US" dirty="0">
                <a:latin typeface="+mn-lt"/>
              </a:rPr>
              <a:t> </a:t>
            </a:r>
            <a:r>
              <a:rPr lang="en-US" dirty="0" err="1">
                <a:latin typeface="+mn-lt"/>
              </a:rPr>
              <a:t>dụng</a:t>
            </a:r>
            <a:r>
              <a:rPr lang="en-US" dirty="0">
                <a:latin typeface="+mn-lt"/>
              </a:rPr>
              <a:t> </a:t>
            </a:r>
            <a:r>
              <a:rPr lang="en-US" dirty="0" err="1">
                <a:latin typeface="+mn-lt"/>
              </a:rPr>
              <a:t>dịch</a:t>
            </a:r>
            <a:r>
              <a:rPr lang="en-US" dirty="0">
                <a:latin typeface="+mn-lt"/>
              </a:rPr>
              <a:t> </a:t>
            </a:r>
            <a:r>
              <a:rPr lang="en-US" dirty="0" err="1">
                <a:latin typeface="+mn-lt"/>
              </a:rPr>
              <a:t>vụ</a:t>
            </a:r>
            <a:r>
              <a:rPr lang="en-US" dirty="0">
                <a:latin typeface="+mn-lt"/>
              </a:rPr>
              <a:t> </a:t>
            </a:r>
            <a:r>
              <a:rPr lang="en-US" dirty="0" err="1">
                <a:latin typeface="+mn-lt"/>
              </a:rPr>
              <a:t>cho</a:t>
            </a:r>
            <a:r>
              <a:rPr lang="en-US" dirty="0">
                <a:latin typeface="+mn-lt"/>
              </a:rPr>
              <a:t> </a:t>
            </a:r>
            <a:r>
              <a:rPr lang="en-US" dirty="0" err="1">
                <a:latin typeface="+mn-lt"/>
              </a:rPr>
              <a:t>khách</a:t>
            </a:r>
            <a:r>
              <a:rPr lang="en-US" dirty="0">
                <a:latin typeface="+mn-lt"/>
              </a:rPr>
              <a:t> </a:t>
            </a:r>
            <a:r>
              <a:rPr lang="en-US" dirty="0" err="1">
                <a:latin typeface="+mn-lt"/>
              </a:rPr>
              <a:t>hàng</a:t>
            </a:r>
            <a:r>
              <a:rPr lang="en-US" dirty="0">
                <a:latin typeface="+mn-lt"/>
              </a:rPr>
              <a:t>.</a:t>
            </a:r>
          </a:p>
          <a:p>
            <a:pPr marL="139700" indent="0">
              <a:buNone/>
            </a:pPr>
            <a:endParaRPr lang="en-US" dirty="0">
              <a:latin typeface="+mn-lt"/>
            </a:endParaRPr>
          </a:p>
        </p:txBody>
      </p:sp>
      <p:pic>
        <p:nvPicPr>
          <p:cNvPr id="5" name="Picture 4"/>
          <p:cNvPicPr>
            <a:picLocks noChangeAspect="1"/>
          </p:cNvPicPr>
          <p:nvPr/>
        </p:nvPicPr>
        <p:blipFill>
          <a:blip r:embed="rId2"/>
          <a:stretch>
            <a:fillRect/>
          </a:stretch>
        </p:blipFill>
        <p:spPr>
          <a:xfrm>
            <a:off x="938500" y="2203954"/>
            <a:ext cx="5639587" cy="1943371"/>
          </a:xfrm>
          <a:prstGeom prst="rect">
            <a:avLst/>
          </a:prstGeom>
        </p:spPr>
      </p:pic>
    </p:spTree>
    <p:extLst>
      <p:ext uri="{BB962C8B-B14F-4D97-AF65-F5344CB8AC3E}">
        <p14:creationId xmlns:p14="http://schemas.microsoft.com/office/powerpoint/2010/main" val="1185595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KHÁCH HÀNG MỤC TIÊU</a:t>
            </a:r>
          </a:p>
        </p:txBody>
      </p:sp>
      <p:pic>
        <p:nvPicPr>
          <p:cNvPr id="4" name="Picture 3"/>
          <p:cNvPicPr>
            <a:picLocks noChangeAspect="1"/>
          </p:cNvPicPr>
          <p:nvPr/>
        </p:nvPicPr>
        <p:blipFill>
          <a:blip r:embed="rId2"/>
          <a:stretch>
            <a:fillRect/>
          </a:stretch>
        </p:blipFill>
        <p:spPr>
          <a:xfrm>
            <a:off x="938500" y="1386425"/>
            <a:ext cx="5763429" cy="1295581"/>
          </a:xfrm>
          <a:prstGeom prst="rect">
            <a:avLst/>
          </a:prstGeom>
        </p:spPr>
      </p:pic>
      <p:pic>
        <p:nvPicPr>
          <p:cNvPr id="6" name="Picture 5"/>
          <p:cNvPicPr>
            <a:picLocks noChangeAspect="1"/>
          </p:cNvPicPr>
          <p:nvPr/>
        </p:nvPicPr>
        <p:blipFill>
          <a:blip r:embed="rId3"/>
          <a:stretch>
            <a:fillRect/>
          </a:stretch>
        </p:blipFill>
        <p:spPr>
          <a:xfrm>
            <a:off x="948026" y="3035535"/>
            <a:ext cx="5753903" cy="1476581"/>
          </a:xfrm>
          <a:prstGeom prst="rect">
            <a:avLst/>
          </a:prstGeom>
        </p:spPr>
      </p:pic>
    </p:spTree>
    <p:extLst>
      <p:ext uri="{BB962C8B-B14F-4D97-AF65-F5344CB8AC3E}">
        <p14:creationId xmlns:p14="http://schemas.microsoft.com/office/powerpoint/2010/main" val="135721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THU THẬP VÀ PHÂN TÍCH DỮ LIỆU CẠNH TRANH</a:t>
            </a:r>
          </a:p>
        </p:txBody>
      </p:sp>
      <p:pic>
        <p:nvPicPr>
          <p:cNvPr id="4" name="Picture 3"/>
          <p:cNvPicPr>
            <a:picLocks noChangeAspect="1"/>
          </p:cNvPicPr>
          <p:nvPr/>
        </p:nvPicPr>
        <p:blipFill>
          <a:blip r:embed="rId2"/>
          <a:stretch>
            <a:fillRect/>
          </a:stretch>
        </p:blipFill>
        <p:spPr>
          <a:xfrm>
            <a:off x="938500" y="2003461"/>
            <a:ext cx="5430008" cy="2000529"/>
          </a:xfrm>
          <a:prstGeom prst="rect">
            <a:avLst/>
          </a:prstGeom>
        </p:spPr>
      </p:pic>
    </p:spTree>
    <p:extLst>
      <p:ext uri="{BB962C8B-B14F-4D97-AF65-F5344CB8AC3E}">
        <p14:creationId xmlns:p14="http://schemas.microsoft.com/office/powerpoint/2010/main" val="136407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CÁC PHƯƠNG THỨC TRUYỀN THÔNG</a:t>
            </a:r>
          </a:p>
        </p:txBody>
      </p:sp>
      <p:pic>
        <p:nvPicPr>
          <p:cNvPr id="3076" name="Picture 4" descr="Social Media là gì? Thành phần và đặc điểm của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65" y="2068591"/>
            <a:ext cx="5201662" cy="2921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87120" y="4835723"/>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a:t>
            </a:r>
            <a:r>
              <a:rPr lang="en-US" dirty="0" err="1">
                <a:solidFill>
                  <a:schemeClr val="bg1"/>
                </a:solidFill>
              </a:rPr>
              <a:t>BizFly</a:t>
            </a:r>
            <a:r>
              <a:rPr lang="en-US" dirty="0">
                <a:solidFill>
                  <a:schemeClr val="bg1"/>
                </a:solidFill>
              </a:rPr>
              <a:t> Cloud</a:t>
            </a:r>
          </a:p>
        </p:txBody>
      </p:sp>
      <p:sp>
        <p:nvSpPr>
          <p:cNvPr id="7" name="Text Placeholder 2"/>
          <p:cNvSpPr>
            <a:spLocks noGrp="1"/>
          </p:cNvSpPr>
          <p:nvPr>
            <p:ph type="body" idx="1"/>
          </p:nvPr>
        </p:nvSpPr>
        <p:spPr>
          <a:xfrm>
            <a:off x="938500" y="1292699"/>
            <a:ext cx="4946400" cy="2760900"/>
          </a:xfrm>
        </p:spPr>
        <p:txBody>
          <a:bodyPr/>
          <a:lstStyle/>
          <a:p>
            <a:r>
              <a:rPr lang="en-US" dirty="0" err="1">
                <a:latin typeface="+mn-lt"/>
              </a:rPr>
              <a:t>Gọi</a:t>
            </a:r>
            <a:r>
              <a:rPr lang="en-US" dirty="0">
                <a:latin typeface="+mn-lt"/>
              </a:rPr>
              <a:t> </a:t>
            </a:r>
            <a:r>
              <a:rPr lang="en-US" dirty="0" err="1">
                <a:latin typeface="+mn-lt"/>
              </a:rPr>
              <a:t>điện</a:t>
            </a:r>
            <a:r>
              <a:rPr lang="en-US" dirty="0">
                <a:latin typeface="+mn-lt"/>
              </a:rPr>
              <a:t> </a:t>
            </a:r>
            <a:r>
              <a:rPr lang="en-US" dirty="0" err="1">
                <a:latin typeface="+mn-lt"/>
              </a:rPr>
              <a:t>thoại</a:t>
            </a:r>
            <a:r>
              <a:rPr lang="en-US" dirty="0">
                <a:latin typeface="+mn-lt"/>
              </a:rPr>
              <a:t>.</a:t>
            </a:r>
          </a:p>
          <a:p>
            <a:r>
              <a:rPr lang="en-US" dirty="0">
                <a:latin typeface="+mn-lt"/>
              </a:rPr>
              <a:t>Facebook, </a:t>
            </a:r>
            <a:r>
              <a:rPr lang="en-US" dirty="0" err="1">
                <a:latin typeface="+mn-lt"/>
              </a:rPr>
              <a:t>Youtube</a:t>
            </a:r>
            <a:r>
              <a:rPr lang="en-US" dirty="0">
                <a:latin typeface="+mn-lt"/>
              </a:rPr>
              <a:t>, </a:t>
            </a:r>
            <a:r>
              <a:rPr lang="en-US" dirty="0" err="1">
                <a:latin typeface="+mn-lt"/>
              </a:rPr>
              <a:t>Tiktok</a:t>
            </a:r>
            <a:endParaRPr lang="en-US" dirty="0">
              <a:latin typeface="+mn-lt"/>
            </a:endParaRPr>
          </a:p>
          <a:p>
            <a:r>
              <a:rPr lang="en-US" dirty="0">
                <a:latin typeface="+mn-lt"/>
              </a:rPr>
              <a:t>Banner </a:t>
            </a:r>
            <a:r>
              <a:rPr lang="en-US" dirty="0" err="1">
                <a:latin typeface="+mn-lt"/>
              </a:rPr>
              <a:t>quảng</a:t>
            </a:r>
            <a:r>
              <a:rPr lang="en-US" dirty="0">
                <a:latin typeface="+mn-lt"/>
              </a:rPr>
              <a:t> </a:t>
            </a:r>
            <a:r>
              <a:rPr lang="en-US" dirty="0" err="1">
                <a:latin typeface="+mn-lt"/>
              </a:rPr>
              <a:t>cáo</a:t>
            </a:r>
            <a:r>
              <a:rPr lang="en-US" dirty="0">
                <a:latin typeface="+mn-lt"/>
              </a:rPr>
              <a:t>.</a:t>
            </a:r>
          </a:p>
        </p:txBody>
      </p:sp>
    </p:spTree>
    <p:extLst>
      <p:ext uri="{BB962C8B-B14F-4D97-AF65-F5344CB8AC3E}">
        <p14:creationId xmlns:p14="http://schemas.microsoft.com/office/powerpoint/2010/main" val="171467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CHI PHÍ TIẾP THỊ</a:t>
            </a:r>
          </a:p>
        </p:txBody>
      </p:sp>
      <p:sp>
        <p:nvSpPr>
          <p:cNvPr id="3" name="Text Placeholder 2"/>
          <p:cNvSpPr>
            <a:spLocks noGrp="1"/>
          </p:cNvSpPr>
          <p:nvPr>
            <p:ph type="body" idx="1"/>
          </p:nvPr>
        </p:nvSpPr>
        <p:spPr>
          <a:xfrm>
            <a:off x="938500" y="1292699"/>
            <a:ext cx="4946400" cy="2760900"/>
          </a:xfrm>
        </p:spPr>
        <p:txBody>
          <a:bodyPr/>
          <a:lstStyle/>
          <a:p>
            <a:r>
              <a:rPr lang="en-US" dirty="0" err="1">
                <a:latin typeface="+mn-lt"/>
              </a:rPr>
              <a:t>Biểu</a:t>
            </a:r>
            <a:r>
              <a:rPr lang="en-US" dirty="0">
                <a:latin typeface="+mn-lt"/>
              </a:rPr>
              <a:t> </a:t>
            </a:r>
            <a:r>
              <a:rPr lang="en-US" dirty="0" err="1">
                <a:latin typeface="+mn-lt"/>
              </a:rPr>
              <a:t>đồ</a:t>
            </a:r>
            <a:r>
              <a:rPr lang="en-US" dirty="0">
                <a:latin typeface="+mn-lt"/>
              </a:rPr>
              <a:t> </a:t>
            </a:r>
            <a:r>
              <a:rPr lang="en-US" dirty="0" err="1">
                <a:latin typeface="+mn-lt"/>
              </a:rPr>
              <a:t>chiến</a:t>
            </a:r>
            <a:r>
              <a:rPr lang="en-US" dirty="0">
                <a:latin typeface="+mn-lt"/>
              </a:rPr>
              <a:t> </a:t>
            </a:r>
            <a:r>
              <a:rPr lang="en-US" dirty="0" err="1">
                <a:latin typeface="+mn-lt"/>
              </a:rPr>
              <a:t>lược</a:t>
            </a:r>
            <a:r>
              <a:rPr lang="en-US" dirty="0">
                <a:latin typeface="+mn-lt"/>
              </a:rPr>
              <a:t> chi </a:t>
            </a:r>
            <a:r>
              <a:rPr lang="en-US" dirty="0" err="1">
                <a:latin typeface="+mn-lt"/>
              </a:rPr>
              <a:t>phí</a:t>
            </a:r>
            <a:r>
              <a:rPr lang="en-US" dirty="0">
                <a:latin typeface="+mn-lt"/>
              </a:rPr>
              <a:t> </a:t>
            </a:r>
            <a:r>
              <a:rPr lang="en-US" dirty="0" err="1">
                <a:latin typeface="+mn-lt"/>
              </a:rPr>
              <a:t>tiếp</a:t>
            </a:r>
            <a:r>
              <a:rPr lang="en-US" dirty="0">
                <a:latin typeface="+mn-lt"/>
              </a:rPr>
              <a:t> </a:t>
            </a:r>
            <a:r>
              <a:rPr lang="en-US" dirty="0" err="1">
                <a:latin typeface="+mn-lt"/>
              </a:rPr>
              <a:t>thị</a:t>
            </a:r>
            <a:endParaRPr lang="en-US" dirty="0">
              <a:latin typeface="+mn-lt"/>
            </a:endParaRPr>
          </a:p>
        </p:txBody>
      </p:sp>
      <p:pic>
        <p:nvPicPr>
          <p:cNvPr id="4" name="Picture 3"/>
          <p:cNvPicPr>
            <a:picLocks noChangeAspect="1"/>
          </p:cNvPicPr>
          <p:nvPr/>
        </p:nvPicPr>
        <p:blipFill>
          <a:blip r:embed="rId2"/>
          <a:stretch>
            <a:fillRect/>
          </a:stretch>
        </p:blipFill>
        <p:spPr>
          <a:xfrm>
            <a:off x="1129969" y="2107041"/>
            <a:ext cx="5753903" cy="1771897"/>
          </a:xfrm>
          <a:prstGeom prst="rect">
            <a:avLst/>
          </a:prstGeom>
        </p:spPr>
      </p:pic>
    </p:spTree>
    <p:extLst>
      <p:ext uri="{BB962C8B-B14F-4D97-AF65-F5344CB8AC3E}">
        <p14:creationId xmlns:p14="http://schemas.microsoft.com/office/powerpoint/2010/main" val="3943101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ĐỊA ĐIỂM BẮT ĐẦU</a:t>
            </a:r>
          </a:p>
        </p:txBody>
      </p:sp>
      <p:sp>
        <p:nvSpPr>
          <p:cNvPr id="3" name="Text Placeholder 2"/>
          <p:cNvSpPr>
            <a:spLocks noGrp="1"/>
          </p:cNvSpPr>
          <p:nvPr>
            <p:ph type="body" idx="1"/>
          </p:nvPr>
        </p:nvSpPr>
        <p:spPr>
          <a:xfrm>
            <a:off x="1020694" y="1294417"/>
            <a:ext cx="4946400" cy="2760900"/>
          </a:xfrm>
        </p:spPr>
        <p:txBody>
          <a:bodyPr/>
          <a:lstStyle/>
          <a:p>
            <a:r>
              <a:rPr lang="vi-VN" dirty="0">
                <a:latin typeface="+mn-lt"/>
              </a:rPr>
              <a:t>Ở giai đoạn thử nghiệm dự án sẽ được chạy tại quận Bình Thạnh. </a:t>
            </a:r>
            <a:endParaRPr lang="en-US" dirty="0">
              <a:latin typeface="+mn-lt"/>
            </a:endParaRPr>
          </a:p>
          <a:p>
            <a:r>
              <a:rPr lang="vi-VN" dirty="0">
                <a:latin typeface="+mn-lt"/>
              </a:rPr>
              <a:t>Sau đó sẽ</a:t>
            </a:r>
            <a:r>
              <a:rPr lang="en-US" dirty="0">
                <a:latin typeface="+mn-lt"/>
              </a:rPr>
              <a:t> </a:t>
            </a:r>
            <a:r>
              <a:rPr lang="vi-VN" dirty="0">
                <a:latin typeface="+mn-lt"/>
              </a:rPr>
              <a:t>chạy thực tê trên khắp thành phố Hồ Chí Minh </a:t>
            </a:r>
            <a:br>
              <a:rPr lang="vi-VN" dirty="0">
                <a:latin typeface="+mn-lt"/>
              </a:rPr>
            </a:br>
            <a:endParaRPr lang="en-US" dirty="0">
              <a:latin typeface="+mn-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103" y="2420753"/>
            <a:ext cx="3862563" cy="2566150"/>
          </a:xfrm>
          <a:prstGeom prst="rect">
            <a:avLst/>
          </a:prstGeom>
        </p:spPr>
      </p:pic>
      <p:sp>
        <p:nvSpPr>
          <p:cNvPr id="8" name="TextBox 7"/>
          <p:cNvSpPr txBox="1"/>
          <p:nvPr/>
        </p:nvSpPr>
        <p:spPr>
          <a:xfrm>
            <a:off x="7808360" y="4753530"/>
            <a:ext cx="2342508" cy="307777"/>
          </a:xfrm>
          <a:prstGeom prst="rect">
            <a:avLst/>
          </a:prstGeom>
          <a:noFill/>
        </p:spPr>
        <p:txBody>
          <a:bodyPr wrap="square" rtlCol="0">
            <a:spAutoFit/>
          </a:bodyPr>
          <a:lstStyle/>
          <a:p>
            <a:r>
              <a:rPr lang="en-US" dirty="0" err="1">
                <a:solidFill>
                  <a:schemeClr val="bg1"/>
                </a:solidFill>
                <a:latin typeface="+mn-lt"/>
              </a:rPr>
              <a:t>Ảnh</a:t>
            </a:r>
            <a:r>
              <a:rPr lang="en-US" dirty="0">
                <a:solidFill>
                  <a:schemeClr val="bg1"/>
                </a:solidFill>
              </a:rPr>
              <a:t>: ichi.pro</a:t>
            </a:r>
          </a:p>
        </p:txBody>
      </p:sp>
    </p:spTree>
    <p:extLst>
      <p:ext uri="{BB962C8B-B14F-4D97-AF65-F5344CB8AC3E}">
        <p14:creationId xmlns:p14="http://schemas.microsoft.com/office/powerpoint/2010/main" val="81764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5"/>
            <a:ext cx="4629300" cy="1214250"/>
          </a:xfrm>
        </p:spPr>
        <p:txBody>
          <a:bodyPr/>
          <a:lstStyle/>
          <a:p>
            <a:r>
              <a:rPr lang="en-US" b="1" dirty="0">
                <a:latin typeface="+mj-lt"/>
              </a:rPr>
              <a:t>QUY TRÌNH PHÁT TRIỂN THEO GÓC NHÌN CỦA BUSINESS</a:t>
            </a:r>
          </a:p>
        </p:txBody>
      </p:sp>
      <p:sp>
        <p:nvSpPr>
          <p:cNvPr id="3" name="Text Placeholder 2"/>
          <p:cNvSpPr>
            <a:spLocks noGrp="1"/>
          </p:cNvSpPr>
          <p:nvPr>
            <p:ph type="body" idx="1"/>
          </p:nvPr>
        </p:nvSpPr>
        <p:spPr>
          <a:xfrm>
            <a:off x="938500" y="1874020"/>
            <a:ext cx="4946400" cy="2760900"/>
          </a:xfrm>
        </p:spPr>
        <p:txBody>
          <a:bodyPr/>
          <a:lstStyle/>
          <a:p>
            <a:pPr marL="139700" indent="0">
              <a:buNone/>
            </a:pPr>
            <a:endParaRPr lang="en-US" dirty="0">
              <a:latin typeface="+mn-lt"/>
            </a:endParaRPr>
          </a:p>
        </p:txBody>
      </p:sp>
    </p:spTree>
    <p:extLst>
      <p:ext uri="{BB962C8B-B14F-4D97-AF65-F5344CB8AC3E}">
        <p14:creationId xmlns:p14="http://schemas.microsoft.com/office/powerpoint/2010/main" val="88395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445024"/>
            <a:ext cx="4702200" cy="1231375"/>
          </a:xfrm>
        </p:spPr>
        <p:txBody>
          <a:bodyPr/>
          <a:lstStyle/>
          <a:p>
            <a:r>
              <a:rPr lang="en-US" b="1" dirty="0">
                <a:latin typeface="+mj-lt"/>
              </a:rPr>
              <a:t>QUY TRÌNH PHÁT TRIỂN THEO GÓC NHÌN CỦA BUSINESS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703" y="1676399"/>
            <a:ext cx="3280757" cy="2982191"/>
          </a:xfrm>
          <a:prstGeom prst="rect">
            <a:avLst/>
          </a:prstGeom>
        </p:spPr>
      </p:pic>
    </p:spTree>
    <p:extLst>
      <p:ext uri="{BB962C8B-B14F-4D97-AF65-F5344CB8AC3E}">
        <p14:creationId xmlns:p14="http://schemas.microsoft.com/office/powerpoint/2010/main" val="186272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PHÁT TRIỂN</a:t>
            </a:r>
          </a:p>
        </p:txBody>
      </p:sp>
      <p:sp>
        <p:nvSpPr>
          <p:cNvPr id="3" name="Text Placeholder 2"/>
          <p:cNvSpPr>
            <a:spLocks noGrp="1"/>
          </p:cNvSpPr>
          <p:nvPr>
            <p:ph type="body" idx="1"/>
          </p:nvPr>
        </p:nvSpPr>
        <p:spPr/>
        <p:txBody>
          <a:bodyPr/>
          <a:lstStyle/>
          <a:p>
            <a:r>
              <a:rPr lang="en-US" dirty="0" err="1">
                <a:latin typeface="+mn-lt"/>
              </a:rPr>
              <a:t>Tập</a:t>
            </a:r>
            <a:r>
              <a:rPr lang="en-US" dirty="0">
                <a:latin typeface="+mn-lt"/>
              </a:rPr>
              <a:t> </a:t>
            </a:r>
            <a:r>
              <a:rPr lang="en-US" dirty="0" err="1">
                <a:latin typeface="+mn-lt"/>
              </a:rPr>
              <a:t>trung</a:t>
            </a:r>
            <a:r>
              <a:rPr lang="en-US" dirty="0">
                <a:latin typeface="+mn-lt"/>
              </a:rPr>
              <a:t> </a:t>
            </a:r>
            <a:r>
              <a:rPr lang="en-US" dirty="0" err="1">
                <a:latin typeface="+mn-lt"/>
              </a:rPr>
              <a:t>vào</a:t>
            </a:r>
            <a:r>
              <a:rPr lang="en-US" dirty="0">
                <a:latin typeface="+mn-lt"/>
              </a:rPr>
              <a:t> </a:t>
            </a:r>
            <a:r>
              <a:rPr lang="en-US" dirty="0" err="1">
                <a:latin typeface="+mn-lt"/>
              </a:rPr>
              <a:t>đối</a:t>
            </a:r>
            <a:r>
              <a:rPr lang="en-US" dirty="0">
                <a:latin typeface="+mn-lt"/>
              </a:rPr>
              <a:t> </a:t>
            </a:r>
            <a:r>
              <a:rPr lang="en-US" dirty="0" err="1">
                <a:latin typeface="+mn-lt"/>
              </a:rPr>
              <a:t>tượng</a:t>
            </a:r>
            <a:r>
              <a:rPr lang="en-US" dirty="0">
                <a:latin typeface="+mn-lt"/>
              </a:rPr>
              <a:t> </a:t>
            </a:r>
            <a:r>
              <a:rPr lang="en-US" dirty="0" err="1">
                <a:latin typeface="+mn-lt"/>
              </a:rPr>
              <a:t>là</a:t>
            </a:r>
            <a:r>
              <a:rPr lang="en-US" dirty="0">
                <a:latin typeface="+mn-lt"/>
              </a:rPr>
              <a:t> </a:t>
            </a:r>
            <a:r>
              <a:rPr lang="en-US" dirty="0" err="1">
                <a:latin typeface="+mn-lt"/>
              </a:rPr>
              <a:t>sinh</a:t>
            </a:r>
            <a:r>
              <a:rPr lang="en-US" dirty="0">
                <a:latin typeface="+mn-lt"/>
              </a:rPr>
              <a:t> </a:t>
            </a:r>
            <a:r>
              <a:rPr lang="en-US" dirty="0" err="1">
                <a:latin typeface="+mn-lt"/>
              </a:rPr>
              <a:t>viên</a:t>
            </a:r>
            <a:r>
              <a:rPr lang="en-US" dirty="0">
                <a:latin typeface="+mn-lt"/>
              </a:rPr>
              <a:t> </a:t>
            </a:r>
            <a:r>
              <a:rPr lang="en-US" dirty="0" err="1">
                <a:latin typeface="+mn-lt"/>
              </a:rPr>
              <a:t>các</a:t>
            </a:r>
            <a:r>
              <a:rPr lang="en-US" dirty="0">
                <a:latin typeface="+mn-lt"/>
              </a:rPr>
              <a:t> </a:t>
            </a:r>
            <a:r>
              <a:rPr lang="en-US" dirty="0" err="1">
                <a:latin typeface="+mn-lt"/>
              </a:rPr>
              <a:t>trường</a:t>
            </a:r>
            <a:r>
              <a:rPr lang="en-US" dirty="0">
                <a:latin typeface="+mn-lt"/>
              </a:rPr>
              <a:t> </a:t>
            </a:r>
            <a:r>
              <a:rPr lang="en-US" dirty="0" err="1">
                <a:latin typeface="+mn-lt"/>
              </a:rPr>
              <a:t>đại</a:t>
            </a:r>
            <a:r>
              <a:rPr lang="en-US" dirty="0">
                <a:latin typeface="+mn-lt"/>
              </a:rPr>
              <a:t> </a:t>
            </a:r>
            <a:r>
              <a:rPr lang="en-US" dirty="0" err="1">
                <a:latin typeface="+mn-lt"/>
              </a:rPr>
              <a:t>học</a:t>
            </a:r>
            <a:r>
              <a:rPr lang="en-US" dirty="0">
                <a:latin typeface="+mn-lt"/>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150" y="2301731"/>
            <a:ext cx="3810000" cy="2529840"/>
          </a:xfrm>
          <a:prstGeom prst="rect">
            <a:avLst/>
          </a:prstGeom>
        </p:spPr>
      </p:pic>
    </p:spTree>
    <p:extLst>
      <p:ext uri="{BB962C8B-B14F-4D97-AF65-F5344CB8AC3E}">
        <p14:creationId xmlns:p14="http://schemas.microsoft.com/office/powerpoint/2010/main" val="62561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23C7E7C-89CF-4AD8-937F-A15D9433F7BE}"/>
              </a:ext>
            </a:extLst>
          </p:cNvPr>
          <p:cNvPicPr>
            <a:picLocks noChangeAspect="1"/>
          </p:cNvPicPr>
          <p:nvPr/>
        </p:nvPicPr>
        <p:blipFill>
          <a:blip r:embed="rId2"/>
          <a:stretch>
            <a:fillRect/>
          </a:stretch>
        </p:blipFill>
        <p:spPr>
          <a:xfrm>
            <a:off x="2567599" y="-4741"/>
            <a:ext cx="4008801" cy="5152981"/>
          </a:xfrm>
          <a:prstGeom prst="rect">
            <a:avLst/>
          </a:prstGeom>
        </p:spPr>
      </p:pic>
    </p:spTree>
    <p:extLst>
      <p:ext uri="{BB962C8B-B14F-4D97-AF65-F5344CB8AC3E}">
        <p14:creationId xmlns:p14="http://schemas.microsoft.com/office/powerpoint/2010/main" val="2677063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KIỂM CHỨNG VÀ HỌC</a:t>
            </a:r>
          </a:p>
        </p:txBody>
      </p:sp>
      <p:sp>
        <p:nvSpPr>
          <p:cNvPr id="3" name="Text Placeholder 2"/>
          <p:cNvSpPr>
            <a:spLocks noGrp="1"/>
          </p:cNvSpPr>
          <p:nvPr>
            <p:ph type="body" idx="1"/>
          </p:nvPr>
        </p:nvSpPr>
        <p:spPr/>
        <p:txBody>
          <a:bodyPr/>
          <a:lstStyle/>
          <a:p>
            <a:r>
              <a:rPr lang="en-US" dirty="0" err="1">
                <a:latin typeface="+mn-lt"/>
              </a:rPr>
              <a:t>Dựa</a:t>
            </a:r>
            <a:r>
              <a:rPr lang="en-US" dirty="0">
                <a:latin typeface="+mn-lt"/>
              </a:rPr>
              <a:t> </a:t>
            </a:r>
            <a:r>
              <a:rPr lang="en-US" dirty="0" err="1">
                <a:latin typeface="+mn-lt"/>
              </a:rPr>
              <a:t>vào</a:t>
            </a:r>
            <a:r>
              <a:rPr lang="en-US" dirty="0">
                <a:latin typeface="+mn-lt"/>
              </a:rPr>
              <a:t> </a:t>
            </a:r>
            <a:r>
              <a:rPr lang="en-US" dirty="0" err="1">
                <a:latin typeface="+mn-lt"/>
              </a:rPr>
              <a:t>các</a:t>
            </a:r>
            <a:r>
              <a:rPr lang="en-US" dirty="0">
                <a:latin typeface="+mn-lt"/>
              </a:rPr>
              <a:t> </a:t>
            </a:r>
            <a:r>
              <a:rPr lang="en-US" dirty="0" err="1">
                <a:latin typeface="+mn-lt"/>
              </a:rPr>
              <a:t>chỉ</a:t>
            </a:r>
            <a:r>
              <a:rPr lang="en-US" dirty="0">
                <a:latin typeface="+mn-lt"/>
              </a:rPr>
              <a:t> </a:t>
            </a:r>
            <a:r>
              <a:rPr lang="en-US" dirty="0" err="1">
                <a:latin typeface="+mn-lt"/>
              </a:rPr>
              <a:t>số</a:t>
            </a:r>
            <a:r>
              <a:rPr lang="en-US" dirty="0">
                <a:latin typeface="+mn-lt"/>
              </a:rPr>
              <a:t> KPI </a:t>
            </a:r>
            <a:r>
              <a:rPr lang="en-US" dirty="0" err="1">
                <a:latin typeface="+mn-lt"/>
              </a:rPr>
              <a:t>như</a:t>
            </a:r>
            <a:r>
              <a:rPr lang="en-US" dirty="0">
                <a:latin typeface="+mn-lt"/>
              </a:rPr>
              <a:t> LTV, CAC, Churn, RR, CTR, DAU, MAU, ARPU, CCU.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618" y="2362199"/>
            <a:ext cx="3903064" cy="2386445"/>
          </a:xfrm>
          <a:prstGeom prst="rect">
            <a:avLst/>
          </a:prstGeom>
        </p:spPr>
      </p:pic>
    </p:spTree>
    <p:extLst>
      <p:ext uri="{BB962C8B-B14F-4D97-AF65-F5344CB8AC3E}">
        <p14:creationId xmlns:p14="http://schemas.microsoft.com/office/powerpoint/2010/main" val="2392379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LÝ DO LỰA CHỌN MÔ HÌNH</a:t>
            </a:r>
          </a:p>
        </p:txBody>
      </p:sp>
      <p:sp>
        <p:nvSpPr>
          <p:cNvPr id="3" name="Text Placeholder 2"/>
          <p:cNvSpPr>
            <a:spLocks noGrp="1"/>
          </p:cNvSpPr>
          <p:nvPr>
            <p:ph type="body" idx="1"/>
          </p:nvPr>
        </p:nvSpPr>
        <p:spPr/>
        <p:txBody>
          <a:bodyPr/>
          <a:lstStyle/>
          <a:p>
            <a:r>
              <a:rPr lang="en-US" dirty="0" err="1">
                <a:latin typeface="+mn-lt"/>
              </a:rPr>
              <a:t>Dễ</a:t>
            </a:r>
            <a:r>
              <a:rPr lang="en-US" dirty="0">
                <a:latin typeface="+mn-lt"/>
              </a:rPr>
              <a:t> </a:t>
            </a:r>
            <a:r>
              <a:rPr lang="en-US" dirty="0" err="1">
                <a:latin typeface="+mn-lt"/>
              </a:rPr>
              <a:t>dàng</a:t>
            </a:r>
            <a:r>
              <a:rPr lang="en-US" dirty="0">
                <a:latin typeface="+mn-lt"/>
              </a:rPr>
              <a:t> </a:t>
            </a:r>
            <a:r>
              <a:rPr lang="en-US" dirty="0" err="1">
                <a:latin typeface="+mn-lt"/>
              </a:rPr>
              <a:t>triển</a:t>
            </a:r>
            <a:r>
              <a:rPr lang="en-US" dirty="0">
                <a:latin typeface="+mn-lt"/>
              </a:rPr>
              <a:t> </a:t>
            </a:r>
            <a:r>
              <a:rPr lang="en-US" dirty="0" err="1">
                <a:latin typeface="+mn-lt"/>
              </a:rPr>
              <a:t>khai</a:t>
            </a:r>
            <a:endParaRPr lang="en-US" dirty="0">
              <a:latin typeface="+mn-lt"/>
            </a:endParaRPr>
          </a:p>
          <a:p>
            <a:r>
              <a:rPr lang="en-US" dirty="0">
                <a:latin typeface="+mn-lt"/>
              </a:rPr>
              <a:t>Chi </a:t>
            </a:r>
            <a:r>
              <a:rPr lang="en-US" dirty="0" err="1">
                <a:latin typeface="+mn-lt"/>
              </a:rPr>
              <a:t>phí</a:t>
            </a:r>
            <a:r>
              <a:rPr lang="en-US" dirty="0">
                <a:latin typeface="+mn-lt"/>
              </a:rPr>
              <a:t> sales &amp; marketing </a:t>
            </a:r>
            <a:r>
              <a:rPr lang="en-US" dirty="0" err="1">
                <a:latin typeface="+mn-lt"/>
              </a:rPr>
              <a:t>thấp</a:t>
            </a:r>
            <a:endParaRPr lang="en-US" dirty="0">
              <a:latin typeface="+mn-lt"/>
            </a:endParaRPr>
          </a:p>
          <a:p>
            <a:r>
              <a:rPr lang="en-US" dirty="0" err="1">
                <a:latin typeface="+mn-lt"/>
              </a:rPr>
              <a:t>Tiếp</a:t>
            </a:r>
            <a:r>
              <a:rPr lang="en-US" dirty="0">
                <a:latin typeface="+mn-lt"/>
              </a:rPr>
              <a:t> </a:t>
            </a:r>
            <a:r>
              <a:rPr lang="en-US" dirty="0" err="1">
                <a:latin typeface="+mn-lt"/>
              </a:rPr>
              <a:t>cận</a:t>
            </a:r>
            <a:r>
              <a:rPr lang="en-US" dirty="0">
                <a:latin typeface="+mn-lt"/>
              </a:rPr>
              <a:t> </a:t>
            </a:r>
            <a:r>
              <a:rPr lang="en-US" dirty="0" err="1">
                <a:latin typeface="+mn-lt"/>
              </a:rPr>
              <a:t>được</a:t>
            </a:r>
            <a:r>
              <a:rPr lang="en-US" dirty="0">
                <a:latin typeface="+mn-lt"/>
              </a:rPr>
              <a:t> </a:t>
            </a:r>
            <a:r>
              <a:rPr lang="en-US" dirty="0" err="1">
                <a:latin typeface="+mn-lt"/>
              </a:rPr>
              <a:t>đối</a:t>
            </a:r>
            <a:r>
              <a:rPr lang="en-US" dirty="0">
                <a:latin typeface="+mn-lt"/>
              </a:rPr>
              <a:t> </a:t>
            </a:r>
            <a:r>
              <a:rPr lang="en-US" dirty="0" err="1">
                <a:latin typeface="+mn-lt"/>
              </a:rPr>
              <a:t>tượng</a:t>
            </a:r>
            <a:r>
              <a:rPr lang="en-US" dirty="0">
                <a:latin typeface="+mn-lt"/>
              </a:rPr>
              <a:t> </a:t>
            </a:r>
            <a:r>
              <a:rPr lang="en-US" dirty="0" err="1">
                <a:latin typeface="+mn-lt"/>
              </a:rPr>
              <a:t>chính</a:t>
            </a:r>
            <a:r>
              <a:rPr lang="en-US" dirty="0">
                <a:latin typeface="+mn-lt"/>
              </a:rPr>
              <a:t> </a:t>
            </a:r>
            <a:r>
              <a:rPr lang="en-US" dirty="0" err="1">
                <a:latin typeface="+mn-lt"/>
              </a:rPr>
              <a:t>của</a:t>
            </a:r>
            <a:r>
              <a:rPr lang="en-US" dirty="0">
                <a:latin typeface="+mn-lt"/>
              </a:rPr>
              <a:t> </a:t>
            </a:r>
            <a:r>
              <a:rPr lang="en-US" dirty="0" err="1">
                <a:latin typeface="+mn-lt"/>
              </a:rPr>
              <a:t>dịch</a:t>
            </a:r>
            <a:r>
              <a:rPr lang="en-US" dirty="0">
                <a:latin typeface="+mn-lt"/>
              </a:rPr>
              <a:t> </a:t>
            </a:r>
            <a:r>
              <a:rPr lang="en-US" dirty="0" err="1">
                <a:latin typeface="+mn-lt"/>
              </a:rPr>
              <a:t>vụ</a:t>
            </a:r>
            <a:endParaRPr lang="en-US" dirty="0">
              <a:latin typeface="+mn-lt"/>
            </a:endParaRPr>
          </a:p>
          <a:p>
            <a:endParaRPr lang="en-US" dirty="0">
              <a:latin typeface="+mn-lt"/>
            </a:endParaRPr>
          </a:p>
        </p:txBody>
      </p:sp>
    </p:spTree>
    <p:extLst>
      <p:ext uri="{BB962C8B-B14F-4D97-AF65-F5344CB8AC3E}">
        <p14:creationId xmlns:p14="http://schemas.microsoft.com/office/powerpoint/2010/main" val="2723008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KẾ HOẠCH TRIỂN KHAI</a:t>
            </a:r>
          </a:p>
        </p:txBody>
      </p:sp>
      <p:sp>
        <p:nvSpPr>
          <p:cNvPr id="3" name="Text Placeholder 2"/>
          <p:cNvSpPr>
            <a:spLocks noGrp="1"/>
          </p:cNvSpPr>
          <p:nvPr>
            <p:ph type="body" idx="1"/>
          </p:nvPr>
        </p:nvSpPr>
        <p:spPr/>
        <p:txBody>
          <a:bodyPr/>
          <a:lstStyle/>
          <a:p>
            <a:r>
              <a:rPr lang="en-US" dirty="0" err="1">
                <a:latin typeface="+mn-lt"/>
              </a:rPr>
              <a:t>Giai</a:t>
            </a:r>
            <a:r>
              <a:rPr lang="en-US" dirty="0">
                <a:latin typeface="+mn-lt"/>
              </a:rPr>
              <a:t> </a:t>
            </a:r>
            <a:r>
              <a:rPr lang="en-US" dirty="0" err="1">
                <a:latin typeface="+mn-lt"/>
              </a:rPr>
              <a:t>đoạn</a:t>
            </a:r>
            <a:r>
              <a:rPr lang="en-US" dirty="0">
                <a:latin typeface="+mn-lt"/>
              </a:rPr>
              <a:t> 1: </a:t>
            </a:r>
            <a:r>
              <a:rPr lang="en-US" dirty="0" err="1">
                <a:latin typeface="+mn-lt"/>
              </a:rPr>
              <a:t>Thử</a:t>
            </a:r>
            <a:r>
              <a:rPr lang="en-US" dirty="0">
                <a:latin typeface="+mn-lt"/>
              </a:rPr>
              <a:t> </a:t>
            </a:r>
            <a:r>
              <a:rPr lang="en-US" dirty="0" err="1">
                <a:latin typeface="+mn-lt"/>
              </a:rPr>
              <a:t>nghiệm</a:t>
            </a:r>
            <a:r>
              <a:rPr lang="en-US" dirty="0">
                <a:latin typeface="+mn-lt"/>
              </a:rPr>
              <a:t> (3 </a:t>
            </a:r>
            <a:r>
              <a:rPr lang="en-US" dirty="0" err="1">
                <a:latin typeface="+mn-lt"/>
              </a:rPr>
              <a:t>tháng</a:t>
            </a:r>
            <a:r>
              <a:rPr lang="en-US" dirty="0">
                <a:latin typeface="+mn-lt"/>
              </a:rPr>
              <a:t>)</a:t>
            </a:r>
          </a:p>
          <a:p>
            <a:r>
              <a:rPr lang="en-US" dirty="0" err="1">
                <a:latin typeface="+mn-lt"/>
              </a:rPr>
              <a:t>Giai</a:t>
            </a:r>
            <a:r>
              <a:rPr lang="en-US" dirty="0">
                <a:latin typeface="+mn-lt"/>
              </a:rPr>
              <a:t> </a:t>
            </a:r>
            <a:r>
              <a:rPr lang="en-US" dirty="0" err="1">
                <a:latin typeface="+mn-lt"/>
              </a:rPr>
              <a:t>đoạn</a:t>
            </a:r>
            <a:r>
              <a:rPr lang="en-US" dirty="0">
                <a:latin typeface="+mn-lt"/>
              </a:rPr>
              <a:t> 2: </a:t>
            </a:r>
            <a:r>
              <a:rPr lang="en-US" dirty="0" err="1">
                <a:latin typeface="+mn-lt"/>
              </a:rPr>
              <a:t>Chạy</a:t>
            </a:r>
            <a:r>
              <a:rPr lang="en-US" dirty="0">
                <a:latin typeface="+mn-lt"/>
              </a:rPr>
              <a:t> </a:t>
            </a:r>
            <a:r>
              <a:rPr lang="en-US" dirty="0" err="1">
                <a:latin typeface="+mn-lt"/>
              </a:rPr>
              <a:t>thực</a:t>
            </a:r>
            <a:r>
              <a:rPr lang="en-US" dirty="0">
                <a:latin typeface="+mn-lt"/>
              </a:rPr>
              <a:t> </a:t>
            </a:r>
            <a:r>
              <a:rPr lang="en-US" dirty="0" err="1">
                <a:latin typeface="+mn-lt"/>
              </a:rPr>
              <a:t>tế</a:t>
            </a:r>
            <a:r>
              <a:rPr lang="en-US" dirty="0">
                <a:latin typeface="+mn-lt"/>
              </a:rPr>
              <a:t> (3 </a:t>
            </a:r>
            <a:r>
              <a:rPr lang="en-US" dirty="0" err="1">
                <a:latin typeface="+mn-lt"/>
              </a:rPr>
              <a:t>tháng</a:t>
            </a:r>
            <a:r>
              <a:rPr lang="en-US" dirty="0">
                <a:latin typeface="+mn-lt"/>
              </a:rPr>
              <a:t>)</a:t>
            </a:r>
          </a:p>
          <a:p>
            <a:r>
              <a:rPr lang="en-US" dirty="0" err="1">
                <a:latin typeface="+mn-lt"/>
              </a:rPr>
              <a:t>Giai</a:t>
            </a:r>
            <a:r>
              <a:rPr lang="en-US" dirty="0">
                <a:latin typeface="+mn-lt"/>
              </a:rPr>
              <a:t> </a:t>
            </a:r>
            <a:r>
              <a:rPr lang="en-US" dirty="0" err="1">
                <a:latin typeface="+mn-lt"/>
              </a:rPr>
              <a:t>đoạn</a:t>
            </a:r>
            <a:r>
              <a:rPr lang="en-US" dirty="0">
                <a:latin typeface="+mn-lt"/>
              </a:rPr>
              <a:t> 3: </a:t>
            </a:r>
            <a:r>
              <a:rPr lang="en-US" dirty="0" err="1">
                <a:latin typeface="+mn-lt"/>
              </a:rPr>
              <a:t>Chạy</a:t>
            </a:r>
            <a:r>
              <a:rPr lang="en-US" dirty="0">
                <a:latin typeface="+mn-lt"/>
              </a:rPr>
              <a:t> </a:t>
            </a:r>
            <a:r>
              <a:rPr lang="en-US" dirty="0" err="1">
                <a:latin typeface="+mn-lt"/>
              </a:rPr>
              <a:t>ổn</a:t>
            </a:r>
            <a:r>
              <a:rPr lang="en-US" dirty="0">
                <a:latin typeface="+mn-lt"/>
              </a:rPr>
              <a:t> </a:t>
            </a:r>
            <a:r>
              <a:rPr lang="en-US" dirty="0" err="1">
                <a:latin typeface="+mn-lt"/>
              </a:rPr>
              <a:t>định</a:t>
            </a:r>
            <a:r>
              <a:rPr lang="en-US" dirty="0">
                <a:latin typeface="+mn-lt"/>
              </a:rPr>
              <a:t> (1 </a:t>
            </a:r>
            <a:r>
              <a:rPr lang="en-US" dirty="0" err="1">
                <a:latin typeface="+mn-lt"/>
              </a:rPr>
              <a:t>năm</a:t>
            </a:r>
            <a:r>
              <a:rPr lang="en-US" dirty="0">
                <a:latin typeface="+mn-lt"/>
              </a:rPr>
              <a:t>)</a:t>
            </a:r>
          </a:p>
        </p:txBody>
      </p:sp>
    </p:spTree>
    <p:extLst>
      <p:ext uri="{BB962C8B-B14F-4D97-AF65-F5344CB8AC3E}">
        <p14:creationId xmlns:p14="http://schemas.microsoft.com/office/powerpoint/2010/main" val="375771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QUẢN LÝ VÀ TỔ CHỨC</a:t>
            </a:r>
          </a:p>
        </p:txBody>
      </p:sp>
      <p:sp>
        <p:nvSpPr>
          <p:cNvPr id="3" name="Text Placeholder 2"/>
          <p:cNvSpPr>
            <a:spLocks noGrp="1"/>
          </p:cNvSpPr>
          <p:nvPr>
            <p:ph type="body" idx="1"/>
          </p:nvPr>
        </p:nvSpPr>
        <p:spPr/>
        <p:txBody>
          <a:bodyPr/>
          <a:lstStyle/>
          <a:p>
            <a:r>
              <a:rPr lang="en-US" dirty="0" err="1">
                <a:latin typeface="+mn-lt"/>
              </a:rPr>
              <a:t>Tiểu</a:t>
            </a:r>
            <a:r>
              <a:rPr lang="en-US" dirty="0">
                <a:latin typeface="+mn-lt"/>
              </a:rPr>
              <a:t> </a:t>
            </a:r>
            <a:r>
              <a:rPr lang="en-US" dirty="0" err="1">
                <a:latin typeface="+mn-lt"/>
              </a:rPr>
              <a:t>sử</a:t>
            </a:r>
            <a:r>
              <a:rPr lang="en-US" dirty="0">
                <a:latin typeface="+mn-lt"/>
              </a:rPr>
              <a:t> Founder </a:t>
            </a:r>
            <a:r>
              <a:rPr lang="en-US" dirty="0" err="1">
                <a:latin typeface="+mn-lt"/>
              </a:rPr>
              <a:t>và</a:t>
            </a:r>
            <a:r>
              <a:rPr lang="en-US" dirty="0">
                <a:latin typeface="+mn-lt"/>
              </a:rPr>
              <a:t> Co-Founder</a:t>
            </a:r>
          </a:p>
          <a:p>
            <a:r>
              <a:rPr lang="en-US" dirty="0" err="1">
                <a:latin typeface="+mn-lt"/>
              </a:rPr>
              <a:t>Cố</a:t>
            </a:r>
            <a:r>
              <a:rPr lang="en-US" dirty="0">
                <a:latin typeface="+mn-lt"/>
              </a:rPr>
              <a:t> </a:t>
            </a:r>
            <a:r>
              <a:rPr lang="en-US" dirty="0" err="1">
                <a:latin typeface="+mn-lt"/>
              </a:rPr>
              <a:t>vấn</a:t>
            </a:r>
            <a:endParaRPr lang="en-US" dirty="0">
              <a:latin typeface="+mn-lt"/>
            </a:endParaRPr>
          </a:p>
          <a:p>
            <a:r>
              <a:rPr lang="en-US" dirty="0" err="1">
                <a:latin typeface="+mn-lt"/>
              </a:rPr>
              <a:t>Sơ</a:t>
            </a:r>
            <a:r>
              <a:rPr lang="en-US" dirty="0">
                <a:latin typeface="+mn-lt"/>
              </a:rPr>
              <a:t> </a:t>
            </a:r>
            <a:r>
              <a:rPr lang="en-US" dirty="0" err="1">
                <a:latin typeface="+mn-lt"/>
              </a:rPr>
              <a:t>đồ</a:t>
            </a:r>
            <a:r>
              <a:rPr lang="en-US" dirty="0">
                <a:latin typeface="+mn-lt"/>
              </a:rPr>
              <a:t> </a:t>
            </a:r>
            <a:r>
              <a:rPr lang="en-US" dirty="0" err="1">
                <a:latin typeface="+mn-lt"/>
              </a:rPr>
              <a:t>tổ</a:t>
            </a:r>
            <a:r>
              <a:rPr lang="en-US" dirty="0">
                <a:latin typeface="+mn-lt"/>
              </a:rPr>
              <a:t> </a:t>
            </a:r>
            <a:r>
              <a:rPr lang="en-US" dirty="0" err="1">
                <a:latin typeface="+mn-lt"/>
              </a:rPr>
              <a:t>chức</a:t>
            </a:r>
            <a:endParaRPr lang="en-US" dirty="0">
              <a:latin typeface="+mn-lt"/>
            </a:endParaRPr>
          </a:p>
          <a:p>
            <a:r>
              <a:rPr lang="en-US" dirty="0" err="1">
                <a:latin typeface="+mn-lt"/>
              </a:rPr>
              <a:t>Quy</a:t>
            </a:r>
            <a:r>
              <a:rPr lang="en-US" dirty="0">
                <a:latin typeface="+mn-lt"/>
              </a:rPr>
              <a:t> </a:t>
            </a:r>
            <a:r>
              <a:rPr lang="en-US" dirty="0" err="1">
                <a:latin typeface="+mn-lt"/>
              </a:rPr>
              <a:t>định</a:t>
            </a:r>
            <a:r>
              <a:rPr lang="en-US" dirty="0">
                <a:latin typeface="+mn-lt"/>
              </a:rPr>
              <a:t> </a:t>
            </a:r>
            <a:r>
              <a:rPr lang="en-US" dirty="0" err="1">
                <a:latin typeface="+mn-lt"/>
              </a:rPr>
              <a:t>làm</a:t>
            </a:r>
            <a:r>
              <a:rPr lang="en-US" dirty="0">
                <a:latin typeface="+mn-lt"/>
              </a:rPr>
              <a:t> </a:t>
            </a:r>
            <a:r>
              <a:rPr lang="en-US" dirty="0" err="1">
                <a:latin typeface="+mn-lt"/>
              </a:rPr>
              <a:t>việc</a:t>
            </a:r>
            <a:endParaRPr lang="en-US" dirty="0">
              <a:latin typeface="+mn-lt"/>
            </a:endParaRPr>
          </a:p>
        </p:txBody>
      </p:sp>
    </p:spTree>
    <p:extLst>
      <p:ext uri="{BB962C8B-B14F-4D97-AF65-F5344CB8AC3E}">
        <p14:creationId xmlns:p14="http://schemas.microsoft.com/office/powerpoint/2010/main" val="2563417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TIỂU SỬ FOUNDER VÀ CO-FOUNDER</a:t>
            </a:r>
          </a:p>
        </p:txBody>
      </p:sp>
      <p:sp>
        <p:nvSpPr>
          <p:cNvPr id="3" name="Text Placeholder 2"/>
          <p:cNvSpPr>
            <a:spLocks noGrp="1"/>
          </p:cNvSpPr>
          <p:nvPr>
            <p:ph type="body" idx="1"/>
          </p:nvPr>
        </p:nvSpPr>
        <p:spPr/>
        <p:txBody>
          <a:bodyPr/>
          <a:lstStyle/>
          <a:p>
            <a:r>
              <a:rPr lang="en-US" dirty="0" err="1">
                <a:latin typeface="+mn-lt"/>
              </a:rPr>
              <a:t>Ngô</a:t>
            </a:r>
            <a:r>
              <a:rPr lang="en-US" dirty="0">
                <a:latin typeface="+mn-lt"/>
              </a:rPr>
              <a:t> </a:t>
            </a:r>
            <a:r>
              <a:rPr lang="en-US" dirty="0" err="1">
                <a:latin typeface="+mn-lt"/>
              </a:rPr>
              <a:t>Phù</a:t>
            </a:r>
            <a:r>
              <a:rPr lang="en-US" dirty="0">
                <a:latin typeface="+mn-lt"/>
              </a:rPr>
              <a:t> </a:t>
            </a:r>
            <a:r>
              <a:rPr lang="en-US" dirty="0" err="1">
                <a:latin typeface="+mn-lt"/>
              </a:rPr>
              <a:t>Hữu</a:t>
            </a:r>
            <a:r>
              <a:rPr lang="en-US" dirty="0">
                <a:latin typeface="+mn-lt"/>
              </a:rPr>
              <a:t> </a:t>
            </a:r>
            <a:r>
              <a:rPr lang="en-US" dirty="0" err="1">
                <a:latin typeface="+mn-lt"/>
              </a:rPr>
              <a:t>Đại</a:t>
            </a:r>
            <a:r>
              <a:rPr lang="en-US" dirty="0">
                <a:latin typeface="+mn-lt"/>
              </a:rPr>
              <a:t> </a:t>
            </a:r>
            <a:r>
              <a:rPr lang="en-US" dirty="0" err="1">
                <a:latin typeface="+mn-lt"/>
              </a:rPr>
              <a:t>Sơn</a:t>
            </a:r>
            <a:r>
              <a:rPr lang="en-US" dirty="0">
                <a:latin typeface="+mn-lt"/>
              </a:rPr>
              <a:t> (Founder)</a:t>
            </a:r>
          </a:p>
          <a:p>
            <a:r>
              <a:rPr lang="en-US" dirty="0" err="1">
                <a:latin typeface="+mn-lt"/>
              </a:rPr>
              <a:t>Võ</a:t>
            </a:r>
            <a:r>
              <a:rPr lang="en-US" dirty="0">
                <a:latin typeface="+mn-lt"/>
              </a:rPr>
              <a:t> </a:t>
            </a:r>
            <a:r>
              <a:rPr lang="en-US" dirty="0" err="1">
                <a:latin typeface="+mn-lt"/>
              </a:rPr>
              <a:t>Thế</a:t>
            </a:r>
            <a:r>
              <a:rPr lang="en-US" dirty="0">
                <a:latin typeface="+mn-lt"/>
              </a:rPr>
              <a:t> Minh (Co-Founder)</a:t>
            </a:r>
          </a:p>
          <a:p>
            <a:r>
              <a:rPr lang="en-US" dirty="0">
                <a:latin typeface="+mn-lt"/>
              </a:rPr>
              <a:t>Ung </a:t>
            </a:r>
            <a:r>
              <a:rPr lang="en-US" dirty="0" err="1">
                <a:latin typeface="+mn-lt"/>
              </a:rPr>
              <a:t>Tiến</a:t>
            </a:r>
            <a:r>
              <a:rPr lang="en-US" dirty="0">
                <a:latin typeface="+mn-lt"/>
              </a:rPr>
              <a:t> </a:t>
            </a:r>
            <a:r>
              <a:rPr lang="en-US" dirty="0" err="1">
                <a:latin typeface="+mn-lt"/>
              </a:rPr>
              <a:t>Đạt</a:t>
            </a:r>
            <a:r>
              <a:rPr lang="en-US" dirty="0">
                <a:latin typeface="+mn-lt"/>
              </a:rPr>
              <a:t> (Co-Founder)</a:t>
            </a:r>
          </a:p>
          <a:p>
            <a:r>
              <a:rPr lang="en-US" dirty="0" err="1">
                <a:latin typeface="+mn-lt"/>
              </a:rPr>
              <a:t>Nguyễn</a:t>
            </a:r>
            <a:r>
              <a:rPr lang="en-US" dirty="0">
                <a:latin typeface="+mn-lt"/>
              </a:rPr>
              <a:t> </a:t>
            </a:r>
            <a:r>
              <a:rPr lang="en-US" dirty="0" err="1">
                <a:latin typeface="+mn-lt"/>
              </a:rPr>
              <a:t>Văn</a:t>
            </a:r>
            <a:r>
              <a:rPr lang="en-US" dirty="0">
                <a:latin typeface="+mn-lt"/>
              </a:rPr>
              <a:t> </a:t>
            </a:r>
            <a:r>
              <a:rPr lang="en-US" dirty="0" err="1">
                <a:latin typeface="+mn-lt"/>
              </a:rPr>
              <a:t>Hậu</a:t>
            </a:r>
            <a:r>
              <a:rPr lang="en-US" dirty="0">
                <a:latin typeface="+mn-lt"/>
              </a:rPr>
              <a:t> (Co-Founder)</a:t>
            </a:r>
          </a:p>
          <a:p>
            <a:r>
              <a:rPr lang="en-US" dirty="0" err="1">
                <a:latin typeface="+mn-lt"/>
              </a:rPr>
              <a:t>Lê</a:t>
            </a:r>
            <a:r>
              <a:rPr lang="en-US" dirty="0">
                <a:latin typeface="+mn-lt"/>
              </a:rPr>
              <a:t> </a:t>
            </a:r>
            <a:r>
              <a:rPr lang="en-US" dirty="0" err="1">
                <a:latin typeface="+mn-lt"/>
              </a:rPr>
              <a:t>Hoài</a:t>
            </a:r>
            <a:r>
              <a:rPr lang="en-US" dirty="0">
                <a:latin typeface="+mn-lt"/>
              </a:rPr>
              <a:t> Nam (Co-Founder)</a:t>
            </a:r>
          </a:p>
        </p:txBody>
      </p:sp>
    </p:spTree>
    <p:extLst>
      <p:ext uri="{BB962C8B-B14F-4D97-AF65-F5344CB8AC3E}">
        <p14:creationId xmlns:p14="http://schemas.microsoft.com/office/powerpoint/2010/main" val="1396743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CỐ VẤN</a:t>
            </a:r>
          </a:p>
        </p:txBody>
      </p:sp>
      <p:sp>
        <p:nvSpPr>
          <p:cNvPr id="3" name="Text Placeholder 2"/>
          <p:cNvSpPr>
            <a:spLocks noGrp="1"/>
          </p:cNvSpPr>
          <p:nvPr>
            <p:ph type="body" idx="1"/>
          </p:nvPr>
        </p:nvSpPr>
        <p:spPr/>
        <p:txBody>
          <a:bodyPr/>
          <a:lstStyle/>
          <a:p>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lý</a:t>
            </a:r>
            <a:r>
              <a:rPr lang="en-US" dirty="0">
                <a:latin typeface="+mn-lt"/>
              </a:rPr>
              <a:t> </a:t>
            </a:r>
            <a:r>
              <a:rPr lang="en-US" dirty="0" err="1">
                <a:latin typeface="+mn-lt"/>
              </a:rPr>
              <a:t>thuyết</a:t>
            </a:r>
            <a:r>
              <a:rPr lang="en-US" dirty="0">
                <a:latin typeface="+mn-lt"/>
              </a:rPr>
              <a:t>: </a:t>
            </a:r>
            <a:r>
              <a:rPr lang="en-US" dirty="0" err="1">
                <a:latin typeface="+mn-lt"/>
              </a:rPr>
              <a:t>Thầy</a:t>
            </a:r>
            <a:r>
              <a:rPr lang="en-US" dirty="0">
                <a:latin typeface="+mn-lt"/>
              </a:rPr>
              <a:t> </a:t>
            </a:r>
            <a:r>
              <a:rPr lang="en-US" dirty="0" err="1">
                <a:latin typeface="+mn-lt"/>
              </a:rPr>
              <a:t>Đinh</a:t>
            </a:r>
            <a:r>
              <a:rPr lang="en-US" dirty="0">
                <a:latin typeface="+mn-lt"/>
              </a:rPr>
              <a:t> </a:t>
            </a:r>
            <a:r>
              <a:rPr lang="en-US" dirty="0" err="1">
                <a:latin typeface="+mn-lt"/>
              </a:rPr>
              <a:t>Bá</a:t>
            </a:r>
            <a:r>
              <a:rPr lang="en-US" dirty="0">
                <a:latin typeface="+mn-lt"/>
              </a:rPr>
              <a:t> </a:t>
            </a:r>
            <a:r>
              <a:rPr lang="en-US" dirty="0" err="1">
                <a:latin typeface="+mn-lt"/>
              </a:rPr>
              <a:t>Tiến</a:t>
            </a:r>
            <a:endParaRPr lang="en-US" dirty="0">
              <a:latin typeface="+mn-lt"/>
            </a:endParaRPr>
          </a:p>
          <a:p>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Phạm</a:t>
            </a:r>
            <a:r>
              <a:rPr lang="en-US" dirty="0">
                <a:latin typeface="+mn-lt"/>
              </a:rPr>
              <a:t> </a:t>
            </a:r>
            <a:r>
              <a:rPr lang="en-US" dirty="0" err="1">
                <a:latin typeface="+mn-lt"/>
              </a:rPr>
              <a:t>Hoàng</a:t>
            </a:r>
            <a:r>
              <a:rPr lang="en-US" dirty="0">
                <a:latin typeface="+mn-lt"/>
              </a:rPr>
              <a:t> </a:t>
            </a:r>
            <a:r>
              <a:rPr lang="en-US" dirty="0" err="1">
                <a:latin typeface="+mn-lt"/>
              </a:rPr>
              <a:t>Hải</a:t>
            </a:r>
            <a:endParaRPr lang="en-US" dirty="0">
              <a:latin typeface="+mn-lt"/>
            </a:endParaRPr>
          </a:p>
          <a:p>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Bùi</a:t>
            </a:r>
            <a:r>
              <a:rPr lang="en-US" dirty="0">
                <a:latin typeface="+mn-lt"/>
              </a:rPr>
              <a:t> </a:t>
            </a:r>
            <a:r>
              <a:rPr lang="en-US" dirty="0" err="1">
                <a:latin typeface="+mn-lt"/>
              </a:rPr>
              <a:t>Tấn</a:t>
            </a:r>
            <a:r>
              <a:rPr lang="en-US" dirty="0">
                <a:latin typeface="+mn-lt"/>
              </a:rPr>
              <a:t> </a:t>
            </a:r>
            <a:r>
              <a:rPr lang="en-US" dirty="0" err="1">
                <a:latin typeface="+mn-lt"/>
              </a:rPr>
              <a:t>Lộc</a:t>
            </a:r>
            <a:endParaRPr lang="en-US" dirty="0">
              <a:latin typeface="+mn-lt"/>
            </a:endParaRPr>
          </a:p>
          <a:p>
            <a:r>
              <a:rPr lang="en-US" dirty="0" err="1">
                <a:latin typeface="+mn-lt"/>
              </a:rPr>
              <a:t>Giảng</a:t>
            </a:r>
            <a:r>
              <a:rPr lang="en-US" dirty="0">
                <a:latin typeface="+mn-lt"/>
              </a:rPr>
              <a:t> </a:t>
            </a:r>
            <a:r>
              <a:rPr lang="en-US" dirty="0" err="1">
                <a:latin typeface="+mn-lt"/>
              </a:rPr>
              <a:t>viên</a:t>
            </a:r>
            <a:r>
              <a:rPr lang="en-US" dirty="0">
                <a:latin typeface="+mn-lt"/>
              </a:rPr>
              <a:t> </a:t>
            </a:r>
            <a:r>
              <a:rPr lang="en-US" dirty="0" err="1">
                <a:latin typeface="+mn-lt"/>
              </a:rPr>
              <a:t>hướng</a:t>
            </a:r>
            <a:r>
              <a:rPr lang="en-US" dirty="0">
                <a:latin typeface="+mn-lt"/>
              </a:rPr>
              <a:t> </a:t>
            </a:r>
            <a:r>
              <a:rPr lang="en-US" dirty="0" err="1">
                <a:latin typeface="+mn-lt"/>
              </a:rPr>
              <a:t>dẫn</a:t>
            </a:r>
            <a:r>
              <a:rPr lang="en-US" dirty="0">
                <a:latin typeface="+mn-lt"/>
              </a:rPr>
              <a:t>: </a:t>
            </a:r>
            <a:r>
              <a:rPr lang="en-US" dirty="0" err="1">
                <a:latin typeface="+mn-lt"/>
              </a:rPr>
              <a:t>Thầy</a:t>
            </a:r>
            <a:r>
              <a:rPr lang="en-US" dirty="0">
                <a:latin typeface="+mn-lt"/>
              </a:rPr>
              <a:t> </a:t>
            </a:r>
            <a:r>
              <a:rPr lang="en-US" dirty="0" err="1">
                <a:latin typeface="+mn-lt"/>
              </a:rPr>
              <a:t>Hồ</a:t>
            </a:r>
            <a:r>
              <a:rPr lang="en-US" dirty="0">
                <a:latin typeface="+mn-lt"/>
              </a:rPr>
              <a:t> </a:t>
            </a:r>
            <a:r>
              <a:rPr lang="en-US" dirty="0" err="1">
                <a:latin typeface="+mn-lt"/>
              </a:rPr>
              <a:t>Tuấn</a:t>
            </a:r>
            <a:r>
              <a:rPr lang="en-US" dirty="0">
                <a:latin typeface="+mn-lt"/>
              </a:rPr>
              <a:t> </a:t>
            </a:r>
            <a:r>
              <a:rPr lang="en-US" dirty="0" err="1">
                <a:latin typeface="+mn-lt"/>
              </a:rPr>
              <a:t>Thanh</a:t>
            </a:r>
            <a:endParaRPr lang="en-US" dirty="0">
              <a:latin typeface="+mn-lt"/>
            </a:endParaRPr>
          </a:p>
        </p:txBody>
      </p:sp>
    </p:spTree>
    <p:extLst>
      <p:ext uri="{BB962C8B-B14F-4D97-AF65-F5344CB8AC3E}">
        <p14:creationId xmlns:p14="http://schemas.microsoft.com/office/powerpoint/2010/main" val="2859970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SƠ ĐỒ TỔ CHỨC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00" y="1580110"/>
            <a:ext cx="7239000" cy="2541173"/>
          </a:xfrm>
          <a:prstGeom prst="rect">
            <a:avLst/>
          </a:prstGeom>
        </p:spPr>
      </p:pic>
    </p:spTree>
    <p:extLst>
      <p:ext uri="{BB962C8B-B14F-4D97-AF65-F5344CB8AC3E}">
        <p14:creationId xmlns:p14="http://schemas.microsoft.com/office/powerpoint/2010/main" val="245730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j-lt"/>
              </a:rPr>
              <a:t>QUY ĐỊNH LÀM VIỆC</a:t>
            </a:r>
          </a:p>
        </p:txBody>
      </p:sp>
      <p:sp>
        <p:nvSpPr>
          <p:cNvPr id="3" name="Text Placeholder 2"/>
          <p:cNvSpPr>
            <a:spLocks noGrp="1"/>
          </p:cNvSpPr>
          <p:nvPr>
            <p:ph type="body" idx="1"/>
          </p:nvPr>
        </p:nvSpPr>
        <p:spPr/>
        <p:txBody>
          <a:bodyPr/>
          <a:lstStyle/>
          <a:p>
            <a:r>
              <a:rPr lang="en-US" dirty="0" err="1">
                <a:latin typeface="+mn-lt"/>
              </a:rPr>
              <a:t>Phương</a:t>
            </a:r>
            <a:r>
              <a:rPr lang="en-US" dirty="0">
                <a:latin typeface="+mn-lt"/>
              </a:rPr>
              <a:t> </a:t>
            </a:r>
            <a:r>
              <a:rPr lang="en-US" dirty="0" err="1">
                <a:latin typeface="+mn-lt"/>
              </a:rPr>
              <a:t>thức</a:t>
            </a:r>
            <a:r>
              <a:rPr lang="en-US" dirty="0">
                <a:latin typeface="+mn-lt"/>
              </a:rPr>
              <a:t> </a:t>
            </a:r>
            <a:r>
              <a:rPr lang="en-US" dirty="0" err="1">
                <a:latin typeface="+mn-lt"/>
              </a:rPr>
              <a:t>làm</a:t>
            </a:r>
            <a:r>
              <a:rPr lang="en-US" dirty="0">
                <a:latin typeface="+mn-lt"/>
              </a:rPr>
              <a:t> </a:t>
            </a:r>
            <a:r>
              <a:rPr lang="en-US" dirty="0" err="1">
                <a:latin typeface="+mn-lt"/>
              </a:rPr>
              <a:t>việc</a:t>
            </a:r>
            <a:endParaRPr lang="en-US" dirty="0">
              <a:latin typeface="+mn-lt"/>
            </a:endParaRPr>
          </a:p>
          <a:p>
            <a:r>
              <a:rPr lang="en-US" dirty="0" err="1">
                <a:latin typeface="+mn-lt"/>
              </a:rPr>
              <a:t>Các</a:t>
            </a:r>
            <a:r>
              <a:rPr lang="en-US" dirty="0">
                <a:latin typeface="+mn-lt"/>
              </a:rPr>
              <a:t> </a:t>
            </a:r>
            <a:r>
              <a:rPr lang="en-US" dirty="0" err="1">
                <a:latin typeface="+mn-lt"/>
              </a:rPr>
              <a:t>hoạt</a:t>
            </a:r>
            <a:r>
              <a:rPr lang="en-US" dirty="0">
                <a:latin typeface="+mn-lt"/>
              </a:rPr>
              <a:t> </a:t>
            </a:r>
            <a:r>
              <a:rPr lang="en-US" dirty="0" err="1">
                <a:latin typeface="+mn-lt"/>
              </a:rPr>
              <a:t>động</a:t>
            </a:r>
            <a:r>
              <a:rPr lang="en-US" dirty="0">
                <a:latin typeface="+mn-lt"/>
              </a:rPr>
              <a:t> </a:t>
            </a:r>
            <a:r>
              <a:rPr lang="en-US" dirty="0" err="1">
                <a:latin typeface="+mn-lt"/>
              </a:rPr>
              <a:t>nội</a:t>
            </a:r>
            <a:r>
              <a:rPr lang="en-US" dirty="0">
                <a:latin typeface="+mn-lt"/>
              </a:rPr>
              <a:t> </a:t>
            </a:r>
            <a:r>
              <a:rPr lang="en-US" dirty="0" err="1">
                <a:latin typeface="+mn-lt"/>
              </a:rPr>
              <a:t>bô</a:t>
            </a:r>
            <a:endParaRPr lang="en-US" dirty="0">
              <a:latin typeface="+mn-lt"/>
            </a:endParaRPr>
          </a:p>
          <a:p>
            <a:r>
              <a:rPr lang="en-US" dirty="0" err="1">
                <a:latin typeface="+mn-lt"/>
              </a:rPr>
              <a:t>Các</a:t>
            </a:r>
            <a:r>
              <a:rPr lang="en-US" dirty="0">
                <a:latin typeface="+mn-lt"/>
              </a:rPr>
              <a:t> </a:t>
            </a:r>
            <a:r>
              <a:rPr lang="en-US" dirty="0" err="1">
                <a:latin typeface="+mn-lt"/>
              </a:rPr>
              <a:t>hoạt</a:t>
            </a:r>
            <a:r>
              <a:rPr lang="en-US" dirty="0">
                <a:latin typeface="+mn-lt"/>
              </a:rPr>
              <a:t> </a:t>
            </a:r>
            <a:r>
              <a:rPr lang="en-US" dirty="0" err="1">
                <a:latin typeface="+mn-lt"/>
              </a:rPr>
              <a:t>động</a:t>
            </a:r>
            <a:r>
              <a:rPr lang="en-US" dirty="0">
                <a:latin typeface="+mn-lt"/>
              </a:rPr>
              <a:t> </a:t>
            </a:r>
            <a:r>
              <a:rPr lang="en-US" dirty="0" err="1">
                <a:latin typeface="+mn-lt"/>
              </a:rPr>
              <a:t>ngoại</a:t>
            </a:r>
            <a:r>
              <a:rPr lang="en-US" dirty="0">
                <a:latin typeface="+mn-lt"/>
              </a:rPr>
              <a:t> </a:t>
            </a:r>
            <a:r>
              <a:rPr lang="en-US" dirty="0" err="1">
                <a:latin typeface="+mn-lt"/>
              </a:rPr>
              <a:t>khóa</a:t>
            </a:r>
            <a:endParaRPr lang="en-US" dirty="0">
              <a:latin typeface="+mn-lt"/>
            </a:endParaRPr>
          </a:p>
        </p:txBody>
      </p:sp>
    </p:spTree>
    <p:extLst>
      <p:ext uri="{BB962C8B-B14F-4D97-AF65-F5344CB8AC3E}">
        <p14:creationId xmlns:p14="http://schemas.microsoft.com/office/powerpoint/2010/main" val="368448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diagram, application&#10;&#10;Description automatically generated">
            <a:extLst>
              <a:ext uri="{FF2B5EF4-FFF2-40B4-BE49-F238E27FC236}">
                <a16:creationId xmlns:a16="http://schemas.microsoft.com/office/drawing/2014/main" id="{F3F9E582-4166-4614-A066-5E3B1CFA5474}"/>
              </a:ext>
            </a:extLst>
          </p:cNvPr>
          <p:cNvPicPr>
            <a:picLocks noChangeAspect="1"/>
          </p:cNvPicPr>
          <p:nvPr/>
        </p:nvPicPr>
        <p:blipFill>
          <a:blip r:embed="rId2"/>
          <a:stretch>
            <a:fillRect/>
          </a:stretch>
        </p:blipFill>
        <p:spPr>
          <a:xfrm>
            <a:off x="3385668" y="-1"/>
            <a:ext cx="2372663" cy="5143501"/>
          </a:xfrm>
          <a:prstGeom prst="rect">
            <a:avLst/>
          </a:prstGeom>
        </p:spPr>
      </p:pic>
    </p:spTree>
    <p:extLst>
      <p:ext uri="{BB962C8B-B14F-4D97-AF65-F5344CB8AC3E}">
        <p14:creationId xmlns:p14="http://schemas.microsoft.com/office/powerpoint/2010/main" val="176816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40103" y="215064"/>
            <a:ext cx="7727717"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000" dirty="0" err="1"/>
              <a:t>Các</a:t>
            </a:r>
            <a:r>
              <a:rPr lang="en-US" sz="2000" dirty="0"/>
              <a:t> </a:t>
            </a:r>
            <a:r>
              <a:rPr lang="en-US" sz="2000" dirty="0" err="1"/>
              <a:t>yêu</a:t>
            </a:r>
            <a:r>
              <a:rPr lang="en-US" sz="2000" dirty="0"/>
              <a:t> cầu </a:t>
            </a:r>
            <a:r>
              <a:rPr lang="en-US" sz="2000" dirty="0" err="1"/>
              <a:t>chức</a:t>
            </a:r>
            <a:r>
              <a:rPr lang="en-US" sz="2000" dirty="0"/>
              <a:t> năng và phi </a:t>
            </a:r>
            <a:r>
              <a:rPr lang="en-US" sz="2000" dirty="0" err="1"/>
              <a:t>chức</a:t>
            </a:r>
            <a:r>
              <a:rPr lang="en-US" sz="2000" dirty="0"/>
              <a:t> năng</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a:cxnSpLocks/>
          </p:cNvCxnSpPr>
          <p:nvPr/>
        </p:nvCxnSpPr>
        <p:spPr>
          <a:xfrm>
            <a:off x="396071" y="146619"/>
            <a:ext cx="6250914"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25" name="Picture 24" descr="Graphical user interface, application&#10;&#10;Description automatically generated">
            <a:hlinkClick r:id="rId2" action="ppaction://hlinksldjump"/>
            <a:extLst>
              <a:ext uri="{FF2B5EF4-FFF2-40B4-BE49-F238E27FC236}">
                <a16:creationId xmlns:a16="http://schemas.microsoft.com/office/drawing/2014/main" id="{2501C200-9B8D-4C03-9630-0D523741AEDA}"/>
              </a:ext>
            </a:extLst>
          </p:cNvPr>
          <p:cNvPicPr>
            <a:picLocks noChangeAspect="1"/>
          </p:cNvPicPr>
          <p:nvPr/>
        </p:nvPicPr>
        <p:blipFill>
          <a:blip r:embed="rId3"/>
          <a:stretch>
            <a:fillRect/>
          </a:stretch>
        </p:blipFill>
        <p:spPr>
          <a:xfrm>
            <a:off x="1309799" y="860429"/>
            <a:ext cx="3210612" cy="4126975"/>
          </a:xfrm>
          <a:prstGeom prst="rect">
            <a:avLst/>
          </a:prstGeom>
        </p:spPr>
      </p:pic>
      <p:pic>
        <p:nvPicPr>
          <p:cNvPr id="27" name="Picture 26" descr="Graphical user interface, diagram, application&#10;&#10;Description automatically generated">
            <a:hlinkClick r:id="rId4" action="ppaction://hlinksldjump"/>
            <a:extLst>
              <a:ext uri="{FF2B5EF4-FFF2-40B4-BE49-F238E27FC236}">
                <a16:creationId xmlns:a16="http://schemas.microsoft.com/office/drawing/2014/main" id="{810A3001-FECE-4FD3-881F-0323E0179D49}"/>
              </a:ext>
            </a:extLst>
          </p:cNvPr>
          <p:cNvPicPr>
            <a:picLocks noChangeAspect="1"/>
          </p:cNvPicPr>
          <p:nvPr/>
        </p:nvPicPr>
        <p:blipFill>
          <a:blip r:embed="rId5"/>
          <a:stretch>
            <a:fillRect/>
          </a:stretch>
        </p:blipFill>
        <p:spPr>
          <a:xfrm>
            <a:off x="5455985" y="860428"/>
            <a:ext cx="1905931" cy="4126975"/>
          </a:xfrm>
          <a:prstGeom prst="rect">
            <a:avLst/>
          </a:prstGeom>
        </p:spPr>
      </p:pic>
    </p:spTree>
    <p:extLst>
      <p:ext uri="{BB962C8B-B14F-4D97-AF65-F5344CB8AC3E}">
        <p14:creationId xmlns:p14="http://schemas.microsoft.com/office/powerpoint/2010/main" val="47900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C9545AB-54A8-41D6-81A0-9A89610A5250}"/>
              </a:ext>
            </a:extLst>
          </p:cNvPr>
          <p:cNvPicPr>
            <a:picLocks noChangeAspect="1"/>
          </p:cNvPicPr>
          <p:nvPr/>
        </p:nvPicPr>
        <p:blipFill>
          <a:blip r:embed="rId3"/>
          <a:stretch>
            <a:fillRect/>
          </a:stretch>
        </p:blipFill>
        <p:spPr>
          <a:xfrm>
            <a:off x="3370804" y="0"/>
            <a:ext cx="2402391" cy="5205046"/>
          </a:xfrm>
          <a:prstGeom prst="rect">
            <a:avLst/>
          </a:prstGeom>
        </p:spPr>
      </p:pic>
    </p:spTree>
    <p:extLst>
      <p:ext uri="{BB962C8B-B14F-4D97-AF65-F5344CB8AC3E}">
        <p14:creationId xmlns:p14="http://schemas.microsoft.com/office/powerpoint/2010/main" val="153271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4ADD9D85-2795-4F17-BA28-8F89E452DA80}"/>
              </a:ext>
            </a:extLst>
          </p:cNvPr>
          <p:cNvPicPr>
            <a:picLocks noChangeAspect="1"/>
          </p:cNvPicPr>
          <p:nvPr/>
        </p:nvPicPr>
        <p:blipFill>
          <a:blip r:embed="rId2"/>
          <a:stretch>
            <a:fillRect/>
          </a:stretch>
        </p:blipFill>
        <p:spPr>
          <a:xfrm>
            <a:off x="2505126" y="0"/>
            <a:ext cx="4133747" cy="5143500"/>
          </a:xfrm>
          <a:prstGeom prst="rect">
            <a:avLst/>
          </a:prstGeom>
        </p:spPr>
      </p:pic>
    </p:spTree>
    <p:extLst>
      <p:ext uri="{BB962C8B-B14F-4D97-AF65-F5344CB8AC3E}">
        <p14:creationId xmlns:p14="http://schemas.microsoft.com/office/powerpoint/2010/main" val="291329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4;p3">
            <a:extLst>
              <a:ext uri="{FF2B5EF4-FFF2-40B4-BE49-F238E27FC236}">
                <a16:creationId xmlns:a16="http://schemas.microsoft.com/office/drawing/2014/main" id="{4A31FB72-6BF2-4572-AB4E-32A8BB894018}"/>
              </a:ext>
            </a:extLst>
          </p:cNvPr>
          <p:cNvSpPr txBox="1">
            <a:spLocks noGrp="1"/>
          </p:cNvSpPr>
          <p:nvPr>
            <p:ph type="title"/>
          </p:nvPr>
        </p:nvSpPr>
        <p:spPr>
          <a:xfrm>
            <a:off x="340104" y="88454"/>
            <a:ext cx="1256580" cy="5328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2000" dirty="0"/>
              <a:t>MVPs</a:t>
            </a:r>
            <a:endParaRPr sz="2000" i="1" dirty="0">
              <a:latin typeface="Montserrat"/>
              <a:ea typeface="Montserrat"/>
              <a:cs typeface="Montserrat"/>
              <a:sym typeface="Montserrat"/>
            </a:endParaRPr>
          </a:p>
        </p:txBody>
      </p:sp>
      <p:cxnSp>
        <p:nvCxnSpPr>
          <p:cNvPr id="20" name="Google Shape;145;p3">
            <a:extLst>
              <a:ext uri="{FF2B5EF4-FFF2-40B4-BE49-F238E27FC236}">
                <a16:creationId xmlns:a16="http://schemas.microsoft.com/office/drawing/2014/main" id="{07B01EC8-75FF-4413-B09C-E57680B3F43F}"/>
              </a:ext>
            </a:extLst>
          </p:cNvPr>
          <p:cNvCxnSpPr>
            <a:cxnSpLocks/>
          </p:cNvCxnSpPr>
          <p:nvPr/>
        </p:nvCxnSpPr>
        <p:spPr>
          <a:xfrm>
            <a:off x="396071" y="146619"/>
            <a:ext cx="630871" cy="0"/>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pic>
        <p:nvPicPr>
          <p:cNvPr id="5" name="Picture 4" descr="Graphical user interface, application&#10;&#10;Description automatically generated">
            <a:extLst>
              <a:ext uri="{FF2B5EF4-FFF2-40B4-BE49-F238E27FC236}">
                <a16:creationId xmlns:a16="http://schemas.microsoft.com/office/drawing/2014/main" id="{53AE9D82-8F72-49A5-89C2-32D7D293A3E3}"/>
              </a:ext>
            </a:extLst>
          </p:cNvPr>
          <p:cNvPicPr>
            <a:picLocks noChangeAspect="1"/>
          </p:cNvPicPr>
          <p:nvPr/>
        </p:nvPicPr>
        <p:blipFill>
          <a:blip r:embed="rId2"/>
          <a:stretch>
            <a:fillRect/>
          </a:stretch>
        </p:blipFill>
        <p:spPr>
          <a:xfrm>
            <a:off x="4186217" y="529020"/>
            <a:ext cx="3637492" cy="4526025"/>
          </a:xfrm>
          <a:prstGeom prst="rect">
            <a:avLst/>
          </a:prstGeom>
        </p:spPr>
      </p:pic>
      <p:pic>
        <p:nvPicPr>
          <p:cNvPr id="7" name="Picture 6" descr="Graphical user interface&#10;&#10;Description automatically generated">
            <a:hlinkClick r:id="rId3" action="ppaction://hlinksldjump"/>
            <a:extLst>
              <a:ext uri="{FF2B5EF4-FFF2-40B4-BE49-F238E27FC236}">
                <a16:creationId xmlns:a16="http://schemas.microsoft.com/office/drawing/2014/main" id="{98FF934F-4F9A-4D6B-93CF-26BB9CDD106B}"/>
              </a:ext>
            </a:extLst>
          </p:cNvPr>
          <p:cNvPicPr>
            <a:picLocks noChangeAspect="1"/>
          </p:cNvPicPr>
          <p:nvPr/>
        </p:nvPicPr>
        <p:blipFill>
          <a:blip r:embed="rId4"/>
          <a:stretch>
            <a:fillRect/>
          </a:stretch>
        </p:blipFill>
        <p:spPr>
          <a:xfrm>
            <a:off x="1320291" y="529020"/>
            <a:ext cx="2113985" cy="4526026"/>
          </a:xfrm>
          <a:prstGeom prst="rect">
            <a:avLst/>
          </a:prstGeom>
        </p:spPr>
      </p:pic>
    </p:spTree>
    <p:extLst>
      <p:ext uri="{BB962C8B-B14F-4D97-AF65-F5344CB8AC3E}">
        <p14:creationId xmlns:p14="http://schemas.microsoft.com/office/powerpoint/2010/main" val="86793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3762669" y="3116050"/>
            <a:ext cx="4562181" cy="16464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latin typeface="SVN-Internation" panose="02040603050506020204" pitchFamily="18" charset="0"/>
              </a:rPr>
              <a:t>QUY TRÌNH PHÁT TRIỂN THEO GÓC NHÌN </a:t>
            </a:r>
            <a:br>
              <a:rPr lang="en-US" dirty="0">
                <a:latin typeface="SVN-Internation" panose="02040603050506020204" pitchFamily="18" charset="0"/>
              </a:rPr>
            </a:br>
            <a:r>
              <a:rPr lang="en-US" dirty="0">
                <a:latin typeface="SVN-Internation" panose="02040603050506020204" pitchFamily="18" charset="0"/>
              </a:rPr>
              <a:t>CỦA DEVELOPPER</a:t>
            </a:r>
            <a:endParaRPr dirty="0">
              <a:latin typeface="SVN-Internation" panose="02040603050506020204" pitchFamily="18" charset="0"/>
            </a:endParaRPr>
          </a:p>
        </p:txBody>
      </p:sp>
      <p:sp>
        <p:nvSpPr>
          <p:cNvPr id="151" name="Google Shape;151;p4"/>
          <p:cNvSpPr txBox="1">
            <a:spLocks noGrp="1"/>
          </p:cNvSpPr>
          <p:nvPr>
            <p:ph type="title" idx="2"/>
          </p:nvPr>
        </p:nvSpPr>
        <p:spPr>
          <a:xfrm>
            <a:off x="1048270" y="3287500"/>
            <a:ext cx="2412900" cy="931500"/>
          </a:xfrm>
          <a:prstGeom prst="rect">
            <a:avLst/>
          </a:prstGeom>
          <a:noFill/>
          <a:ln>
            <a:noFill/>
          </a:ln>
          <a:effectLst>
            <a:outerShdw blurRad="114300" dist="28575" dir="6360000" algn="bl" rotWithShape="0">
              <a:schemeClr val="accent1">
                <a:alpha val="49411"/>
              </a:schemeClr>
            </a:outerShdw>
          </a:effectLst>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US" dirty="0"/>
              <a:t>IV</a:t>
            </a:r>
            <a:endParaRPr dirty="0"/>
          </a:p>
        </p:txBody>
      </p:sp>
      <p:cxnSp>
        <p:nvCxnSpPr>
          <p:cNvPr id="153" name="Google Shape;153;p4"/>
          <p:cNvCxnSpPr/>
          <p:nvPr/>
        </p:nvCxnSpPr>
        <p:spPr>
          <a:xfrm>
            <a:off x="3610750" y="3484880"/>
            <a:ext cx="0" cy="768317"/>
          </a:xfrm>
          <a:prstGeom prst="straightConnector1">
            <a:avLst/>
          </a:prstGeom>
          <a:noFill/>
          <a:ln w="9525" cap="flat" cmpd="sng">
            <a:solidFill>
              <a:schemeClr val="accent1"/>
            </a:solidFill>
            <a:prstDash val="solid"/>
            <a:round/>
            <a:headEnd type="none" w="sm" len="sm"/>
            <a:tailEnd type="none" w="sm" len="sm"/>
          </a:ln>
          <a:effectLst>
            <a:outerShdw blurRad="57150" dist="19050" dir="5400000" algn="bl" rotWithShape="0">
              <a:srgbClr val="FFFFFF">
                <a:alpha val="49411"/>
              </a:srgbClr>
            </a:outerShdw>
          </a:effectLst>
        </p:spPr>
      </p:cxnSp>
    </p:spTree>
    <p:extLst>
      <p:ext uri="{BB962C8B-B14F-4D97-AF65-F5344CB8AC3E}">
        <p14:creationId xmlns:p14="http://schemas.microsoft.com/office/powerpoint/2010/main" val="3099324299"/>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741</TotalTime>
  <Words>1314</Words>
  <Application>Microsoft Office PowerPoint</Application>
  <PresentationFormat>On-screen Show (16:9)</PresentationFormat>
  <Paragraphs>141</Paragraphs>
  <Slides>37</Slides>
  <Notes>11</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Montserrat ExtraBold</vt:lpstr>
      <vt:lpstr>SVN-Comic Sans MS</vt:lpstr>
      <vt:lpstr>SVN-Internation</vt:lpstr>
      <vt:lpstr>Segoe UI</vt:lpstr>
      <vt:lpstr>Montserrat</vt:lpstr>
      <vt:lpstr>Arial</vt:lpstr>
      <vt:lpstr>Futuristic Background by Slidesgo</vt:lpstr>
      <vt:lpstr>SẢN PHẨM VÀ DỊCH VỤ</vt:lpstr>
      <vt:lpstr>Mô tả sản phẩm</vt:lpstr>
      <vt:lpstr>PowerPoint Presentation</vt:lpstr>
      <vt:lpstr>PowerPoint Presentation</vt:lpstr>
      <vt:lpstr>Các yêu cầu chức năng và phi chức năng</vt:lpstr>
      <vt:lpstr>PowerPoint Presentation</vt:lpstr>
      <vt:lpstr>PowerPoint Presentation</vt:lpstr>
      <vt:lpstr>MVPs</vt:lpstr>
      <vt:lpstr>QUY TRÌNH PHÁT TRIỂN THEO GÓC NHÌN  CỦA DEVELOPPER</vt:lpstr>
      <vt:lpstr>1. LỰA CHỌN MÔ HÌNH</vt:lpstr>
      <vt:lpstr>2. PHÂN TÍCH</vt:lpstr>
      <vt:lpstr>PowerPoint Presentation</vt:lpstr>
      <vt:lpstr>ƯU ĐIỂM</vt:lpstr>
      <vt:lpstr>3. LÝ DO LỰA CHỌN</vt:lpstr>
      <vt:lpstr>4. GIAO DIỆN MẪU</vt:lpstr>
      <vt:lpstr>KẾ HOẠCH HOẠT ĐỘNG</vt:lpstr>
      <vt:lpstr>KẾ HOẠCH HOẠT ĐỘNG</vt:lpstr>
      <vt:lpstr>KẾ HOẠCH MARKETING</vt:lpstr>
      <vt:lpstr>KẾ HOẠCH MARKETING</vt:lpstr>
      <vt:lpstr>ĐỊNH VỊ DOANH NGHIỆP BẢNG SWOT</vt:lpstr>
      <vt:lpstr>MỤC TIÊU CỦA MARKETING</vt:lpstr>
      <vt:lpstr>KHÁCH HÀNG MỤC TIÊU</vt:lpstr>
      <vt:lpstr>THU THẬP VÀ PHÂN TÍCH DỮ LIỆU CẠNH TRANH</vt:lpstr>
      <vt:lpstr>CÁC PHƯƠNG THỨC TRUYỀN THÔNG</vt:lpstr>
      <vt:lpstr>CHI PHÍ TIẾP THỊ</vt:lpstr>
      <vt:lpstr>ĐỊA ĐIỂM BẮT ĐẦU</vt:lpstr>
      <vt:lpstr>QUY TRÌNH PHÁT TRIỂN THEO GÓC NHÌN CỦA BUSINESS</vt:lpstr>
      <vt:lpstr>QUY TRÌNH PHÁT TRIỂN THEO GÓC NHÌN CỦA BUSINESS</vt:lpstr>
      <vt:lpstr>PHÁT TRIỂN</vt:lpstr>
      <vt:lpstr>KIỂM CHỨNG VÀ HỌC</vt:lpstr>
      <vt:lpstr>LÝ DO LỰA CHỌN MÔ HÌNH</vt:lpstr>
      <vt:lpstr>KẾ HOẠCH TRIỂN KHAI</vt:lpstr>
      <vt:lpstr>QUẢN LÝ VÀ TỔ CHỨC</vt:lpstr>
      <vt:lpstr>TIỂU SỬ FOUNDER VÀ CO-FOUNDER</vt:lpstr>
      <vt:lpstr>CỐ VẤN</vt:lpstr>
      <vt:lpstr>SƠ ĐỒ TỔ CHỨC</vt:lpstr>
      <vt:lpstr>QUY ĐỊNH LÀM VIỆC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VIỄN CẢNH</dc:title>
  <cp:lastModifiedBy>Ngô Phù Hữu Đại Sơn</cp:lastModifiedBy>
  <cp:revision>34</cp:revision>
  <dcterms:modified xsi:type="dcterms:W3CDTF">2021-09-08T11:43:23Z</dcterms:modified>
</cp:coreProperties>
</file>